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56" r:id="rId2"/>
    <p:sldId id="388" r:id="rId3"/>
    <p:sldId id="434" r:id="rId4"/>
    <p:sldId id="390" r:id="rId5"/>
    <p:sldId id="391" r:id="rId6"/>
    <p:sldId id="428" r:id="rId7"/>
    <p:sldId id="433" r:id="rId8"/>
    <p:sldId id="441" r:id="rId9"/>
    <p:sldId id="436" r:id="rId10"/>
    <p:sldId id="389" r:id="rId11"/>
    <p:sldId id="393" r:id="rId12"/>
    <p:sldId id="397" r:id="rId13"/>
    <p:sldId id="446" r:id="rId14"/>
    <p:sldId id="404" r:id="rId15"/>
    <p:sldId id="403" r:id="rId16"/>
    <p:sldId id="395" r:id="rId17"/>
    <p:sldId id="400" r:id="rId18"/>
    <p:sldId id="435" r:id="rId19"/>
    <p:sldId id="392" r:id="rId20"/>
    <p:sldId id="432" r:id="rId21"/>
    <p:sldId id="332" r:id="rId22"/>
    <p:sldId id="370" r:id="rId23"/>
    <p:sldId id="383" r:id="rId24"/>
    <p:sldId id="426" r:id="rId25"/>
    <p:sldId id="262" r:id="rId26"/>
    <p:sldId id="271" r:id="rId27"/>
    <p:sldId id="270" r:id="rId28"/>
    <p:sldId id="419" r:id="rId29"/>
    <p:sldId id="269" r:id="rId30"/>
    <p:sldId id="444" r:id="rId31"/>
    <p:sldId id="462" r:id="rId32"/>
    <p:sldId id="463" r:id="rId33"/>
    <p:sldId id="274" r:id="rId34"/>
    <p:sldId id="412" r:id="rId35"/>
    <p:sldId id="413" r:id="rId36"/>
    <p:sldId id="429" r:id="rId37"/>
    <p:sldId id="430" r:id="rId38"/>
    <p:sldId id="307" r:id="rId39"/>
    <p:sldId id="431" r:id="rId40"/>
    <p:sldId id="439" r:id="rId41"/>
    <p:sldId id="421" r:id="rId42"/>
    <p:sldId id="445" r:id="rId43"/>
    <p:sldId id="424" r:id="rId44"/>
    <p:sldId id="425" r:id="rId45"/>
    <p:sldId id="440" r:id="rId46"/>
    <p:sldId id="465" r:id="rId47"/>
    <p:sldId id="466" r:id="rId48"/>
    <p:sldId id="467" r:id="rId49"/>
    <p:sldId id="468" r:id="rId50"/>
    <p:sldId id="469" r:id="rId51"/>
    <p:sldId id="470" r:id="rId52"/>
    <p:sldId id="471" r:id="rId53"/>
    <p:sldId id="472" r:id="rId54"/>
    <p:sldId id="473" r:id="rId55"/>
    <p:sldId id="487" r:id="rId56"/>
    <p:sldId id="488" r:id="rId57"/>
    <p:sldId id="489" r:id="rId58"/>
    <p:sldId id="490" r:id="rId59"/>
    <p:sldId id="491" r:id="rId60"/>
    <p:sldId id="492" r:id="rId61"/>
    <p:sldId id="493" r:id="rId62"/>
    <p:sldId id="443" r:id="rId63"/>
    <p:sldId id="483" r:id="rId64"/>
    <p:sldId id="447" r:id="rId65"/>
    <p:sldId id="448" r:id="rId66"/>
    <p:sldId id="461" r:id="rId67"/>
    <p:sldId id="453" r:id="rId68"/>
    <p:sldId id="484" r:id="rId69"/>
    <p:sldId id="449" r:id="rId70"/>
    <p:sldId id="451" r:id="rId71"/>
    <p:sldId id="452" r:id="rId72"/>
    <p:sldId id="482" r:id="rId73"/>
    <p:sldId id="458" r:id="rId74"/>
    <p:sldId id="456" r:id="rId75"/>
    <p:sldId id="455" r:id="rId76"/>
    <p:sldId id="454" r:id="rId77"/>
    <p:sldId id="459" r:id="rId78"/>
    <p:sldId id="450" r:id="rId79"/>
    <p:sldId id="457" r:id="rId80"/>
    <p:sldId id="460" r:id="rId81"/>
    <p:sldId id="494" r:id="rId82"/>
    <p:sldId id="495" r:id="rId83"/>
    <p:sldId id="496" r:id="rId84"/>
    <p:sldId id="497" r:id="rId85"/>
    <p:sldId id="308" r:id="rId86"/>
    <p:sldId id="438" r:id="rId87"/>
    <p:sldId id="309" r:id="rId88"/>
    <p:sldId id="326"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3" autoAdjust="0"/>
  </p:normalViewPr>
  <p:slideViewPr>
    <p:cSldViewPr>
      <p:cViewPr>
        <p:scale>
          <a:sx n="70" d="100"/>
          <a:sy n="70" d="100"/>
        </p:scale>
        <p:origin x="-1080" y="-786"/>
      </p:cViewPr>
      <p:guideLst>
        <p:guide orient="horz" pos="2160"/>
        <p:guide pos="2880"/>
      </p:guideLst>
    </p:cSldViewPr>
  </p:slideViewPr>
  <p:notesTextViewPr>
    <p:cViewPr>
      <p:scale>
        <a:sx n="1" d="1"/>
        <a:sy n="1" d="1"/>
      </p:scale>
      <p:origin x="0" y="0"/>
    </p:cViewPr>
  </p:notesTextViewPr>
  <p:sorterViewPr>
    <p:cViewPr>
      <p:scale>
        <a:sx n="100" d="100"/>
        <a:sy n="100" d="100"/>
      </p:scale>
      <p:origin x="0" y="18174"/>
    </p:cViewPr>
  </p:sorterViewPr>
  <p:notesViewPr>
    <p:cSldViewPr>
      <p:cViewPr varScale="1">
        <p:scale>
          <a:sx n="81" d="100"/>
          <a:sy n="81" d="100"/>
        </p:scale>
        <p:origin x="-19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rPr>
            <a:t>Mathematical Understanding</a:t>
          </a:r>
          <a:endParaRPr lang="en-US" b="1" dirty="0">
            <a:solidFill>
              <a:schemeClr val="tx1"/>
            </a:solidFill>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dirty="0" smtClean="0">
              <a:solidFill>
                <a:schemeClr val="tx1"/>
              </a:solidFill>
            </a:rPr>
            <a:t>Problem Solving</a:t>
          </a:r>
          <a:endParaRPr lang="en-US" dirty="0">
            <a:solidFill>
              <a:schemeClr val="tx1"/>
            </a:solidFill>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dirty="0" smtClean="0">
              <a:solidFill>
                <a:schemeClr val="tx1"/>
              </a:solidFill>
            </a:rPr>
            <a:t>Connections</a:t>
          </a:r>
          <a:endParaRPr lang="en-US" dirty="0">
            <a:solidFill>
              <a:schemeClr val="tx1"/>
            </a:solidFill>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dirty="0" smtClean="0">
              <a:solidFill>
                <a:schemeClr val="tx1"/>
              </a:solidFill>
            </a:rPr>
            <a:t>Communication</a:t>
          </a:r>
          <a:endParaRPr lang="en-US" dirty="0">
            <a:solidFill>
              <a:schemeClr val="tx1"/>
            </a:solidFill>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dirty="0" smtClean="0">
              <a:solidFill>
                <a:schemeClr val="tx1"/>
              </a:solidFill>
            </a:rPr>
            <a:t>Representations</a:t>
          </a:r>
          <a:endParaRPr lang="en-US" dirty="0">
            <a:solidFill>
              <a:schemeClr val="tx1"/>
            </a:solidFill>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dirty="0" smtClean="0">
              <a:solidFill>
                <a:schemeClr val="tx1"/>
              </a:solidFill>
            </a:rPr>
            <a:t>Reasoning</a:t>
          </a:r>
          <a:endParaRPr lang="en-US" dirty="0">
            <a:solidFill>
              <a:schemeClr val="tx1"/>
            </a:solidFill>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CD51AA97-9586-4348-9F3E-CD97F37AC06B}" type="presOf" srcId="{B2574EAE-DBFD-4C33-BF57-73E0F4D6BCE1}" destId="{AFCCC62F-56E2-4F3B-9077-729593801380}" srcOrd="0" destOrd="0" presId="urn:microsoft.com/office/officeart/2005/8/layout/radial4"/>
    <dgm:cxn modelId="{B567D400-CCF6-4B5E-95EC-24876CF2CCD1}" type="presOf" srcId="{F20067FA-969B-4BE6-8A86-EA739D2A556F}" destId="{955A2B7A-C9AD-4E7A-B468-380068A138FE}" srcOrd="0" destOrd="0" presId="urn:microsoft.com/office/officeart/2005/8/layout/radial4"/>
    <dgm:cxn modelId="{4D2D6174-25DD-4D41-850B-E18A02CF5EE9}" srcId="{6F04575E-A9A0-471C-883C-FB6E889E186F}" destId="{F20067FA-969B-4BE6-8A86-EA739D2A556F}" srcOrd="4" destOrd="0" parTransId="{7A128194-4FBF-45DA-BEDF-42B3D28D2A00}" sibTransId="{5A0AFCBC-C398-4F07-9B62-84A9016205DC}"/>
    <dgm:cxn modelId="{B8196218-92AB-4DBB-8FC1-0AB4254688BA}" type="presOf" srcId="{344715AD-2FA0-4C29-A6D6-3A07F3CC168C}" destId="{674B4F6A-4C96-4E81-AB22-020FC5D2225A}" srcOrd="0" destOrd="0" presId="urn:microsoft.com/office/officeart/2005/8/layout/radial4"/>
    <dgm:cxn modelId="{2A9E61CB-7A8E-4BA9-B8EF-0936D606D9BC}" type="presOf" srcId="{EFBDE9B8-B317-482B-B667-351B1F88A1DD}" destId="{64050A12-537F-4D45-B824-B1203E4C1386}"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92DCE5F-8F7E-4A1C-BDD3-3E1610AE38F6}" type="presOf" srcId="{010F949A-DE42-4233-8E13-94876DB0F121}" destId="{96F5FE34-0723-4CD9-9A3C-CC1C56BC9F8A}" srcOrd="0" destOrd="0" presId="urn:microsoft.com/office/officeart/2005/8/layout/radial4"/>
    <dgm:cxn modelId="{29B3F0EA-6FEA-42CB-A37D-77570486B3F9}" type="presOf" srcId="{CEFA38EF-FA52-4C6D-AC7E-6E74EF2E7270}" destId="{A245B6CD-5C93-4120-A18D-F485447C3F45}" srcOrd="0" destOrd="0" presId="urn:microsoft.com/office/officeart/2005/8/layout/radial4"/>
    <dgm:cxn modelId="{735CC6EC-359A-4AB7-9D97-05C4B81BD44A}" type="presOf" srcId="{7A128194-4FBF-45DA-BEDF-42B3D28D2A00}" destId="{A81DFC79-0F78-4D71-BF26-1C518BA26871}"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F5007495-5148-4A05-8898-BE839A5AE641}" type="presOf" srcId="{D964B8ED-C314-4624-8C1C-7564D4BE8552}" destId="{7A05156E-8E49-4A6D-9005-8305C00F49E1}"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FE586844-A712-4F27-829E-9231C4C27D4B}" type="presOf" srcId="{6F04575E-A9A0-471C-883C-FB6E889E186F}" destId="{F6411FBA-8159-4939-9DEF-305EB6764B25}"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4D3A1FB4-CF82-4319-B5EC-C6A42091E5BF}" type="presOf" srcId="{02B615A3-B6FC-4048-AAF3-ED3CAF758B61}" destId="{B5F08414-A619-4381-B90B-FBB7E94B795D}" srcOrd="0" destOrd="0" presId="urn:microsoft.com/office/officeart/2005/8/layout/radial4"/>
    <dgm:cxn modelId="{BDEE3462-BE03-475E-885F-22DF8A0E201D}" type="presOf" srcId="{813AC12C-07B6-4510-9BD7-9D9CF3D78F46}" destId="{5AC22849-EEAC-4113-BFE3-BA1934FD267B}"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433C9CB0-ACAD-4559-90D1-DC9E923B8529}" type="presOf" srcId="{991F1DF5-97F1-4382-A25E-0F2FBFA374C1}" destId="{3D157311-767A-4355-81C2-02A26AA1D10C}" srcOrd="0" destOrd="0" presId="urn:microsoft.com/office/officeart/2005/8/layout/radial4"/>
    <dgm:cxn modelId="{98CB6F05-97D6-4456-87AA-FD6FDC636B9C}" type="presParOf" srcId="{64050A12-537F-4D45-B824-B1203E4C1386}" destId="{F6411FBA-8159-4939-9DEF-305EB6764B25}" srcOrd="0" destOrd="0" presId="urn:microsoft.com/office/officeart/2005/8/layout/radial4"/>
    <dgm:cxn modelId="{B2AC7CDD-7084-4C6A-82AA-3D992C9E3CEA}" type="presParOf" srcId="{64050A12-537F-4D45-B824-B1203E4C1386}" destId="{5AC22849-EEAC-4113-BFE3-BA1934FD267B}" srcOrd="1" destOrd="0" presId="urn:microsoft.com/office/officeart/2005/8/layout/radial4"/>
    <dgm:cxn modelId="{8839B2E8-21DC-49C3-8149-B6386EB8C7F9}" type="presParOf" srcId="{64050A12-537F-4D45-B824-B1203E4C1386}" destId="{AFCCC62F-56E2-4F3B-9077-729593801380}" srcOrd="2" destOrd="0" presId="urn:microsoft.com/office/officeart/2005/8/layout/radial4"/>
    <dgm:cxn modelId="{8AAE7342-8588-41AB-A895-6F1B2A713D06}" type="presParOf" srcId="{64050A12-537F-4D45-B824-B1203E4C1386}" destId="{96F5FE34-0723-4CD9-9A3C-CC1C56BC9F8A}" srcOrd="3" destOrd="0" presId="urn:microsoft.com/office/officeart/2005/8/layout/radial4"/>
    <dgm:cxn modelId="{E80710FD-8B1F-4CAF-B94E-E3A1DF57DAC6}" type="presParOf" srcId="{64050A12-537F-4D45-B824-B1203E4C1386}" destId="{B5F08414-A619-4381-B90B-FBB7E94B795D}" srcOrd="4" destOrd="0" presId="urn:microsoft.com/office/officeart/2005/8/layout/radial4"/>
    <dgm:cxn modelId="{AA246350-606D-4293-8DF1-501D31025583}" type="presParOf" srcId="{64050A12-537F-4D45-B824-B1203E4C1386}" destId="{674B4F6A-4C96-4E81-AB22-020FC5D2225A}" srcOrd="5" destOrd="0" presId="urn:microsoft.com/office/officeart/2005/8/layout/radial4"/>
    <dgm:cxn modelId="{03246AE9-F8A8-47FB-B91D-44F44D96C4A1}" type="presParOf" srcId="{64050A12-537F-4D45-B824-B1203E4C1386}" destId="{3D157311-767A-4355-81C2-02A26AA1D10C}" srcOrd="6" destOrd="0" presId="urn:microsoft.com/office/officeart/2005/8/layout/radial4"/>
    <dgm:cxn modelId="{BC2293A4-7EED-4970-A8C2-77D13C25BB6E}" type="presParOf" srcId="{64050A12-537F-4D45-B824-B1203E4C1386}" destId="{7A05156E-8E49-4A6D-9005-8305C00F49E1}" srcOrd="7" destOrd="0" presId="urn:microsoft.com/office/officeart/2005/8/layout/radial4"/>
    <dgm:cxn modelId="{F2C05886-0F40-463C-BF2C-483C68ADC2BC}" type="presParOf" srcId="{64050A12-537F-4D45-B824-B1203E4C1386}" destId="{A245B6CD-5C93-4120-A18D-F485447C3F45}" srcOrd="8" destOrd="0" presId="urn:microsoft.com/office/officeart/2005/8/layout/radial4"/>
    <dgm:cxn modelId="{2186D265-8605-43A4-9F4B-F597F9284421}" type="presParOf" srcId="{64050A12-537F-4D45-B824-B1203E4C1386}" destId="{A81DFC79-0F78-4D71-BF26-1C518BA26871}" srcOrd="9" destOrd="0" presId="urn:microsoft.com/office/officeart/2005/8/layout/radial4"/>
    <dgm:cxn modelId="{1FCF427D-5AD6-41C8-A4BE-D73F1CA91CB5}"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57200"/>
          </a:xfrm>
          <a:prstGeom prst="rect">
            <a:avLst/>
          </a:prstGeom>
        </p:spPr>
        <p:txBody>
          <a:bodyPr vert="horz" lIns="91438" tIns="45719" rIns="91438" bIns="45719" rtlCol="0"/>
          <a:lstStyle>
            <a:lvl1pPr algn="r">
              <a:defRPr sz="1200"/>
            </a:lvl1pPr>
          </a:lstStyle>
          <a:p>
            <a:fld id="{3875D451-32BF-43DC-BF41-2C007F8A75FA}" type="datetimeFigureOut">
              <a:rPr lang="en-US" smtClean="0"/>
              <a:t>10/3/2016</a:t>
            </a:fld>
            <a:endParaRPr lang="en-US" dirty="0"/>
          </a:p>
        </p:txBody>
      </p:sp>
      <p:sp>
        <p:nvSpPr>
          <p:cNvPr id="4" name="Footer Placeholder 3"/>
          <p:cNvSpPr>
            <a:spLocks noGrp="1"/>
          </p:cNvSpPr>
          <p:nvPr>
            <p:ph type="ftr" sz="quarter" idx="2"/>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8" tIns="45719" rIns="91438" bIns="45719" rtlCol="0" anchor="b"/>
          <a:lstStyle>
            <a:lvl1pPr algn="r">
              <a:defRPr sz="1200"/>
            </a:lvl1pPr>
          </a:lstStyle>
          <a:p>
            <a:fld id="{4B07ECFF-815C-4E0B-9B6D-0B6ECC4565CD}" type="slidenum">
              <a:rPr lang="en-US" smtClean="0"/>
              <a:t>‹#›</a:t>
            </a:fld>
            <a:endParaRPr lang="en-US" dirty="0"/>
          </a:p>
        </p:txBody>
      </p:sp>
    </p:spTree>
    <p:extLst>
      <p:ext uri="{BB962C8B-B14F-4D97-AF65-F5344CB8AC3E}">
        <p14:creationId xmlns:p14="http://schemas.microsoft.com/office/powerpoint/2010/main" val="246566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EFA616CB-BD2A-49CC-BAA8-D2467E358637}" type="datetimeFigureOut">
              <a:rPr lang="en-US" smtClean="0"/>
              <a:t>10/3/2016</a:t>
            </a:fld>
            <a:endParaRPr lang="en-US" dirty="0"/>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863B8844-4FEC-4260-80E4-4D53031E32AD}" type="slidenum">
              <a:rPr lang="en-US" smtClean="0"/>
              <a:t>‹#›</a:t>
            </a:fld>
            <a:endParaRPr lang="en-US" dirty="0"/>
          </a:p>
        </p:txBody>
      </p:sp>
    </p:spTree>
    <p:extLst>
      <p:ext uri="{BB962C8B-B14F-4D97-AF65-F5344CB8AC3E}">
        <p14:creationId xmlns:p14="http://schemas.microsoft.com/office/powerpoint/2010/main" val="34373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altLang="en-US" dirty="0"/>
              <a:t>Reduces reliance on third-party software</a:t>
            </a:r>
          </a:p>
          <a:p>
            <a:pPr>
              <a:spcAft>
                <a:spcPts val="1200"/>
              </a:spcAft>
            </a:pPr>
            <a:r>
              <a:rPr lang="en-GB" altLang="en-US" dirty="0"/>
              <a:t>Continues transition to cloud-based computing</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12</a:t>
            </a:fld>
            <a:endParaRPr lang="en-US" dirty="0"/>
          </a:p>
        </p:txBody>
      </p:sp>
    </p:spTree>
    <p:extLst>
      <p:ext uri="{BB962C8B-B14F-4D97-AF65-F5344CB8AC3E}">
        <p14:creationId xmlns:p14="http://schemas.microsoft.com/office/powerpoint/2010/main" val="347905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http://www.ies.ed.gov/ncee/wwc/PracticeGuide/2</a:t>
            </a:r>
          </a:p>
          <a:p>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46</a:t>
            </a:fld>
            <a:endParaRPr lang="en-US" dirty="0"/>
          </a:p>
        </p:txBody>
      </p:sp>
    </p:spTree>
    <p:extLst>
      <p:ext uri="{BB962C8B-B14F-4D97-AF65-F5344CB8AC3E}">
        <p14:creationId xmlns:p14="http://schemas.microsoft.com/office/powerpoint/2010/main" val="248758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a:t>
            </a:r>
            <a:r>
              <a:rPr lang="en-US" baseline="0" dirty="0" smtClean="0"/>
              <a:t> 3 copies for each grade level/per table</a:t>
            </a:r>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47</a:t>
            </a:fld>
            <a:endParaRPr lang="en-US" dirty="0"/>
          </a:p>
        </p:txBody>
      </p:sp>
    </p:spTree>
    <p:extLst>
      <p:ext uri="{BB962C8B-B14F-4D97-AF65-F5344CB8AC3E}">
        <p14:creationId xmlns:p14="http://schemas.microsoft.com/office/powerpoint/2010/main" val="57133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video; what works clearinghouse</a:t>
            </a:r>
          </a:p>
          <a:p>
            <a:r>
              <a:rPr lang="en-US" dirty="0" smtClean="0"/>
              <a:t>We’ll take a look at grade one</a:t>
            </a:r>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51</a:t>
            </a:fld>
            <a:endParaRPr lang="en-US" dirty="0"/>
          </a:p>
        </p:txBody>
      </p:sp>
    </p:spTree>
    <p:extLst>
      <p:ext uri="{BB962C8B-B14F-4D97-AF65-F5344CB8AC3E}">
        <p14:creationId xmlns:p14="http://schemas.microsoft.com/office/powerpoint/2010/main" val="98737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http://www.ies.ed.gov/ncee/wwc/PracticeGuide/2</a:t>
            </a:r>
          </a:p>
          <a:p>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55</a:t>
            </a:fld>
            <a:endParaRPr lang="en-US" dirty="0"/>
          </a:p>
        </p:txBody>
      </p:sp>
    </p:spTree>
    <p:extLst>
      <p:ext uri="{BB962C8B-B14F-4D97-AF65-F5344CB8AC3E}">
        <p14:creationId xmlns:p14="http://schemas.microsoft.com/office/powerpoint/2010/main" val="248758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a:t>
            </a:r>
            <a:r>
              <a:rPr lang="en-US" baseline="0" dirty="0" smtClean="0"/>
              <a:t> 3 copies for each grade level/per table</a:t>
            </a:r>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56</a:t>
            </a:fld>
            <a:endParaRPr lang="en-US" dirty="0"/>
          </a:p>
        </p:txBody>
      </p:sp>
    </p:spTree>
    <p:extLst>
      <p:ext uri="{BB962C8B-B14F-4D97-AF65-F5344CB8AC3E}">
        <p14:creationId xmlns:p14="http://schemas.microsoft.com/office/powerpoint/2010/main" val="57133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original table group; assign</a:t>
            </a:r>
            <a:r>
              <a:rPr lang="en-US" baseline="0" dirty="0" smtClean="0"/>
              <a:t> three different grade levels to one another</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61</a:t>
            </a:fld>
            <a:endParaRPr lang="en-US" dirty="0"/>
          </a:p>
        </p:txBody>
      </p:sp>
    </p:spTree>
    <p:extLst>
      <p:ext uri="{BB962C8B-B14F-4D97-AF65-F5344CB8AC3E}">
        <p14:creationId xmlns:p14="http://schemas.microsoft.com/office/powerpoint/2010/main" val="390167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http://www.ies.ed.gov/ncee/wwc/PracticeGuide/2</a:t>
            </a:r>
          </a:p>
          <a:p>
            <a:endParaRPr lang="en-US" dirty="0"/>
          </a:p>
        </p:txBody>
      </p:sp>
      <p:sp>
        <p:nvSpPr>
          <p:cNvPr id="4" name="Slide Number Placeholder 3"/>
          <p:cNvSpPr>
            <a:spLocks noGrp="1"/>
          </p:cNvSpPr>
          <p:nvPr>
            <p:ph type="sldNum" sz="quarter" idx="10"/>
          </p:nvPr>
        </p:nvSpPr>
        <p:spPr/>
        <p:txBody>
          <a:bodyPr/>
          <a:lstStyle/>
          <a:p>
            <a:fld id="{C69960E7-AE0B-48D9-BD6F-260FD1BE0190}" type="slidenum">
              <a:rPr lang="en-US" smtClean="0"/>
              <a:t>63</a:t>
            </a:fld>
            <a:endParaRPr lang="en-US" dirty="0"/>
          </a:p>
        </p:txBody>
      </p:sp>
    </p:spTree>
    <p:extLst>
      <p:ext uri="{BB962C8B-B14F-4D97-AF65-F5344CB8AC3E}">
        <p14:creationId xmlns:p14="http://schemas.microsoft.com/office/powerpoint/2010/main" val="248758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7</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66</a:t>
            </a:fld>
            <a:endParaRPr lang="en-US" dirty="0"/>
          </a:p>
        </p:txBody>
      </p:sp>
    </p:spTree>
    <p:extLst>
      <p:ext uri="{BB962C8B-B14F-4D97-AF65-F5344CB8AC3E}">
        <p14:creationId xmlns:p14="http://schemas.microsoft.com/office/powerpoint/2010/main" val="168607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a:t>
            </a:r>
            <a:r>
              <a:rPr lang="en-US" baseline="0" dirty="0" smtClean="0"/>
              <a:t> would you utilize the crosswalk (summary of revisions) documents” with teachers???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87</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choose Virginia prior to getting to this screen; compare to the old ePat tests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14</a:t>
            </a:fld>
            <a:endParaRPr lang="en-US" dirty="0"/>
          </a:p>
        </p:txBody>
      </p:sp>
    </p:spTree>
    <p:extLst>
      <p:ext uri="{BB962C8B-B14F-4D97-AF65-F5344CB8AC3E}">
        <p14:creationId xmlns:p14="http://schemas.microsoft.com/office/powerpoint/2010/main" val="47832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enlarge images.  Sizing</a:t>
            </a:r>
            <a:r>
              <a:rPr lang="en-US" baseline="0" dirty="0" smtClean="0"/>
              <a:t> of images and the need for s</a:t>
            </a:r>
            <a:r>
              <a:rPr lang="en-US" dirty="0" smtClean="0"/>
              <a:t>crolling will depend on type</a:t>
            </a:r>
            <a:r>
              <a:rPr lang="en-US" baseline="0" dirty="0" smtClean="0"/>
              <a:t> of device.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16</a:t>
            </a:fld>
            <a:endParaRPr lang="en-US" dirty="0"/>
          </a:p>
        </p:txBody>
      </p:sp>
    </p:spTree>
    <p:extLst>
      <p:ext uri="{BB962C8B-B14F-4D97-AF65-F5344CB8AC3E}">
        <p14:creationId xmlns:p14="http://schemas.microsoft.com/office/powerpoint/2010/main" val="384837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DCA590-CA6D-4211-8F5F-A470853A315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44567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28</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Reduction of number</a:t>
            </a:r>
            <a:r>
              <a:rPr lang="en-US" baseline="0" dirty="0" smtClean="0"/>
              <a:t> of standards does not mean less content – result of reorganization.  Example – Grade 2 combining standards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29</a:t>
            </a:fld>
            <a:endParaRPr lang="en-US" dirty="0"/>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example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30</a:t>
            </a:fld>
            <a:endParaRPr lang="en-US" dirty="0"/>
          </a:p>
        </p:txBody>
      </p:sp>
    </p:spTree>
    <p:extLst>
      <p:ext uri="{BB962C8B-B14F-4D97-AF65-F5344CB8AC3E}">
        <p14:creationId xmlns:p14="http://schemas.microsoft.com/office/powerpoint/2010/main" val="79399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the entire introduction document, but have each focus on a specific portion of each</a:t>
            </a:r>
            <a:r>
              <a:rPr lang="en-US" baseline="0" dirty="0" smtClean="0"/>
              <a:t> of the introductions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34</a:t>
            </a:fld>
            <a:endParaRPr lang="en-US" dirty="0"/>
          </a:p>
        </p:txBody>
      </p:sp>
    </p:spTree>
    <p:extLst>
      <p:ext uri="{BB962C8B-B14F-4D97-AF65-F5344CB8AC3E}">
        <p14:creationId xmlns:p14="http://schemas.microsoft.com/office/powerpoint/2010/main" val="37787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UPDATE SLIDE</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42</a:t>
            </a:fld>
            <a:endParaRPr lang="en-US" dirty="0"/>
          </a:p>
        </p:txBody>
      </p:sp>
    </p:spTree>
    <p:extLst>
      <p:ext uri="{BB962C8B-B14F-4D97-AF65-F5344CB8AC3E}">
        <p14:creationId xmlns:p14="http://schemas.microsoft.com/office/powerpoint/2010/main" val="160422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5180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D383E5-CD44-4E8E-A14B-87411563B6FF}" type="slidenum">
              <a:rPr lang="en-US" smtClean="0"/>
              <a:t>‹#›</a:t>
            </a:fld>
            <a:endParaRPr lang="en-US" dirty="0"/>
          </a:p>
        </p:txBody>
      </p:sp>
      <p:pic>
        <p:nvPicPr>
          <p:cNvPr id="2" name="Picture 7"/>
          <p:cNvPicPr>
            <a:picLocks noChangeAspect="1" noChangeArrowheads="1"/>
          </p:cNvPicPr>
          <p:nvPr/>
        </p:nvPicPr>
        <p:blipFill>
          <a:blip r:embed="rId14"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e.virginia.gov/testing/test_administration/cat/index.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testing/sol/practice_items/testnav8/intro_testnav8.pdf" TargetMode="External"/><Relationship Id="rId2" Type="http://schemas.openxmlformats.org/officeDocument/2006/relationships/hyperlink" Target="http://www.doe.virginia.gov/administrators/superintendents_memos/2016/048-16.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oe.virginia.gov/testing/sol/practice_items/testnav8.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oe.virginia.gov/testing/sol/practice_items/testnav8.shtml" TargetMode="External"/><Relationship Id="rId2" Type="http://schemas.openxmlformats.org/officeDocument/2006/relationships/hyperlink" Target="http://www.doe.virginia.gov/testing/sol/practice_items/testnav8/intro_testnav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oe.virginia.gov/administrators/superintendents_memos/2016/244-16.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ies.ed.gov/ncee/wwc/PracticeGuide/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Tina.Mazzacane@doe.virginia.gov" TargetMode="External"/><Relationship Id="rId2" Type="http://schemas.openxmlformats.org/officeDocument/2006/relationships/hyperlink" Target="mailto:Debra.Delozier@doe.virginia.gov" TargetMode="External"/><Relationship Id="rId1" Type="http://schemas.openxmlformats.org/officeDocument/2006/relationships/slideLayout" Target="../slideLayouts/slideLayout7.xml"/><Relationship Id="rId4" Type="http://schemas.openxmlformats.org/officeDocument/2006/relationships/hyperlink" Target="mailto:Christa.Southall@doe.virgini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200"/>
            <a:ext cx="9144000" cy="990600"/>
          </a:xfrm>
          <a:prstGeom prst="rect">
            <a:avLst/>
          </a:prstGeom>
          <a:solidFill>
            <a:srgbClr val="1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1981201"/>
            <a:ext cx="8229600" cy="1470025"/>
          </a:xfrm>
        </p:spPr>
        <p:txBody>
          <a:bodyPr>
            <a:noAutofit/>
          </a:bodyPr>
          <a:lstStyle/>
          <a:p>
            <a:r>
              <a:rPr lang="en-US" sz="3200" b="1" dirty="0" smtClean="0"/>
              <a:t>VDOE Mathematics Update</a:t>
            </a:r>
            <a:r>
              <a:rPr lang="en-US" sz="3200" dirty="0" smtClean="0"/>
              <a:t/>
            </a:r>
            <a:br>
              <a:rPr lang="en-US" sz="3200" dirty="0" smtClean="0"/>
            </a:br>
            <a:endParaRPr lang="en-US" sz="3200" i="1" dirty="0"/>
          </a:p>
        </p:txBody>
      </p:sp>
      <p:sp>
        <p:nvSpPr>
          <p:cNvPr id="3" name="Subtitle 2"/>
          <p:cNvSpPr>
            <a:spLocks noGrp="1"/>
          </p:cNvSpPr>
          <p:nvPr>
            <p:ph type="subTitle" idx="1"/>
          </p:nvPr>
        </p:nvSpPr>
        <p:spPr>
          <a:xfrm>
            <a:off x="533400" y="3048000"/>
            <a:ext cx="6400800" cy="1752600"/>
          </a:xfrm>
        </p:spPr>
        <p:txBody>
          <a:bodyPr>
            <a:normAutofit/>
          </a:bodyPr>
          <a:lstStyle/>
          <a:p>
            <a:pPr algn="l"/>
            <a:r>
              <a:rPr lang="en-US" sz="2400" dirty="0" smtClean="0"/>
              <a:t>Virginia Council of Mathematics Specialists </a:t>
            </a:r>
          </a:p>
          <a:p>
            <a:pPr algn="l"/>
            <a:r>
              <a:rPr lang="en-US" sz="2400" dirty="0" smtClean="0"/>
              <a:t>Fall 2016 Conference – Culpeper, VA</a:t>
            </a:r>
          </a:p>
          <a:p>
            <a:pPr algn="l"/>
            <a:endParaRPr lang="en-US" sz="2400" dirty="0" smtClean="0"/>
          </a:p>
        </p:txBody>
      </p:sp>
      <p:sp>
        <p:nvSpPr>
          <p:cNvPr id="5" name="TextBox 4"/>
          <p:cNvSpPr txBox="1"/>
          <p:nvPr/>
        </p:nvSpPr>
        <p:spPr>
          <a:xfrm>
            <a:off x="457200" y="4876801"/>
            <a:ext cx="6477000" cy="1323439"/>
          </a:xfrm>
          <a:prstGeom prst="rect">
            <a:avLst/>
          </a:prstGeom>
          <a:noFill/>
        </p:spPr>
        <p:txBody>
          <a:bodyPr wrap="square" rtlCol="0">
            <a:spAutoFit/>
          </a:bodyPr>
          <a:lstStyle/>
          <a:p>
            <a:r>
              <a:rPr lang="en-US" sz="2000" b="1" dirty="0" smtClean="0"/>
              <a:t>VDOE Mathematics Team: </a:t>
            </a:r>
          </a:p>
          <a:p>
            <a:r>
              <a:rPr lang="en-US" sz="2000" dirty="0" smtClean="0"/>
              <a:t>Christa Southall, Mathematics Specialist</a:t>
            </a:r>
          </a:p>
          <a:p>
            <a:r>
              <a:rPr lang="en-US" sz="2000" dirty="0" smtClean="0"/>
              <a:t>Tina Mazzacane, Mathematics and Science Specialist</a:t>
            </a:r>
            <a:endParaRPr lang="en-US" sz="2000" dirty="0"/>
          </a:p>
          <a:p>
            <a:r>
              <a:rPr lang="en-US" sz="2000" dirty="0" smtClean="0"/>
              <a:t>Debbie Delozier, Mathematics Specialist</a:t>
            </a:r>
          </a:p>
        </p:txBody>
      </p:sp>
      <p:sp>
        <p:nvSpPr>
          <p:cNvPr id="7" name="Slide Number Placeholder 6"/>
          <p:cNvSpPr>
            <a:spLocks noGrp="1"/>
          </p:cNvSpPr>
          <p:nvPr>
            <p:ph type="sldNum" sz="quarter" idx="12"/>
          </p:nvPr>
        </p:nvSpPr>
        <p:spPr/>
        <p:txBody>
          <a:bodyPr/>
          <a:lstStyle/>
          <a:p>
            <a:fld id="{94D383E5-CD44-4E8E-A14B-87411563B6FF}" type="slidenum">
              <a:rPr lang="en-US" smtClean="0"/>
              <a:t>1</a:t>
            </a:fld>
            <a:endParaRPr lang="en-US" dirty="0"/>
          </a:p>
        </p:txBody>
      </p:sp>
    </p:spTree>
    <p:extLst>
      <p:ext uri="{BB962C8B-B14F-4D97-AF65-F5344CB8AC3E}">
        <p14:creationId xmlns:p14="http://schemas.microsoft.com/office/powerpoint/2010/main" val="58802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r>
              <a:rPr lang="en-US" b="1" dirty="0" smtClean="0"/>
              <a:t>Computer Adaptive Testing</a:t>
            </a:r>
            <a:endParaRPr lang="en-US" b="1" dirty="0"/>
          </a:p>
        </p:txBody>
      </p:sp>
      <p:sp>
        <p:nvSpPr>
          <p:cNvPr id="3" name="Content Placeholder 2"/>
          <p:cNvSpPr>
            <a:spLocks noGrp="1"/>
          </p:cNvSpPr>
          <p:nvPr>
            <p:ph idx="1"/>
          </p:nvPr>
        </p:nvSpPr>
        <p:spPr>
          <a:xfrm>
            <a:off x="304800" y="1447801"/>
            <a:ext cx="8229600" cy="4525963"/>
          </a:xfrm>
        </p:spPr>
        <p:txBody>
          <a:bodyPr/>
          <a:lstStyle/>
          <a:p>
            <a:pPr marL="519113" indent="-519113"/>
            <a:r>
              <a:rPr lang="en-US" sz="2800" dirty="0"/>
              <a:t>Computer adaptive versions of SOL assessments for Grades 3 - 8 Mathematics will be administered in Spring 2017 </a:t>
            </a:r>
            <a:endParaRPr lang="en-US" sz="2800" dirty="0" smtClean="0"/>
          </a:p>
          <a:p>
            <a:pPr marL="519113" indent="-519113"/>
            <a:r>
              <a:rPr lang="en-US" sz="2800" dirty="0" smtClean="0">
                <a:hlinkClick r:id="rId2"/>
              </a:rPr>
              <a:t>CAT Resources</a:t>
            </a:r>
            <a:endParaRPr lang="en-US" sz="2800" dirty="0" smtClean="0">
              <a:solidFill>
                <a:srgbClr val="FF0000"/>
              </a:solidFill>
            </a:endParaRPr>
          </a:p>
          <a:p>
            <a:pPr marL="914400" lvl="1" indent="-395288"/>
            <a:r>
              <a:rPr lang="en-US" dirty="0" smtClean="0"/>
              <a:t>Videos</a:t>
            </a:r>
          </a:p>
          <a:p>
            <a:pPr marL="914400" lvl="1" indent="-395288"/>
            <a:r>
              <a:rPr lang="en-US" dirty="0" smtClean="0"/>
              <a:t>CAT Training Test - provides </a:t>
            </a:r>
            <a:r>
              <a:rPr lang="en-US" dirty="0"/>
              <a:t>students with practice in navigating through a </a:t>
            </a:r>
            <a:r>
              <a:rPr lang="en-US" dirty="0" smtClean="0"/>
              <a:t>CAT prior </a:t>
            </a:r>
            <a:r>
              <a:rPr lang="en-US" dirty="0"/>
              <a:t>to the actual test taking experience</a:t>
            </a:r>
            <a:r>
              <a:rPr lang="en-US" dirty="0" smtClean="0"/>
              <a:t>. </a:t>
            </a:r>
          </a:p>
          <a:p>
            <a:pPr marL="914400" lvl="1" indent="-395288"/>
            <a:r>
              <a:rPr lang="en-US" dirty="0" smtClean="0"/>
              <a:t>Comparisons of CAT vs Traditional Tests</a:t>
            </a:r>
          </a:p>
          <a:p>
            <a:pPr marL="914400" lvl="1" indent="-395288"/>
            <a:r>
              <a:rPr lang="en-US" dirty="0" smtClean="0"/>
              <a:t>FAQ about CAT</a:t>
            </a:r>
          </a:p>
          <a:p>
            <a:pPr marL="519113" indent="-519113"/>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283016E-5316-4455-A8AF-1B40A35247C4}" type="slidenum">
              <a:rPr lang="en-US" smtClean="0"/>
              <a:pPr/>
              <a:t>10</a:t>
            </a:fld>
            <a:endParaRPr lang="en-US" dirty="0"/>
          </a:p>
        </p:txBody>
      </p:sp>
    </p:spTree>
    <p:extLst>
      <p:ext uri="{BB962C8B-B14F-4D97-AF65-F5344CB8AC3E}">
        <p14:creationId xmlns:p14="http://schemas.microsoft.com/office/powerpoint/2010/main" val="82556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a:noFill/>
        </p:spPr>
        <p:txBody>
          <a:bodyPr/>
          <a:lstStyle/>
          <a:p>
            <a:r>
              <a:rPr lang="en-US" b="1" dirty="0" smtClean="0">
                <a:solidFill>
                  <a:schemeClr val="tx1"/>
                </a:solidFill>
              </a:rPr>
              <a:t>Transition from </a:t>
            </a:r>
            <a:r>
              <a:rPr lang="en-US" b="1" dirty="0" smtClean="0">
                <a:solidFill>
                  <a:schemeClr val="tx1"/>
                </a:solidFill>
              </a:rPr>
              <a:t>TestNav</a:t>
            </a:r>
            <a:r>
              <a:rPr lang="en-US" b="1" dirty="0" smtClean="0">
                <a:solidFill>
                  <a:schemeClr val="tx1"/>
                </a:solidFill>
              </a:rPr>
              <a:t> 7 to </a:t>
            </a:r>
            <a:r>
              <a:rPr lang="en-US" b="1" dirty="0" smtClean="0">
                <a:solidFill>
                  <a:schemeClr val="tx1"/>
                </a:solidFill>
              </a:rPr>
              <a:t>TestNav</a:t>
            </a:r>
            <a:r>
              <a:rPr lang="en-US" b="1" dirty="0" smtClean="0">
                <a:solidFill>
                  <a:schemeClr val="tx1"/>
                </a:solidFill>
              </a:rPr>
              <a:t> 8</a:t>
            </a:r>
            <a:endParaRPr lang="en-US" b="1" dirty="0">
              <a:solidFill>
                <a:schemeClr val="tx1"/>
              </a:solidFill>
            </a:endParaRPr>
          </a:p>
        </p:txBody>
      </p:sp>
      <p:sp>
        <p:nvSpPr>
          <p:cNvPr id="3" name="Content Placeholder 2"/>
          <p:cNvSpPr>
            <a:spLocks noGrp="1"/>
          </p:cNvSpPr>
          <p:nvPr>
            <p:ph idx="1"/>
          </p:nvPr>
        </p:nvSpPr>
        <p:spPr>
          <a:xfrm>
            <a:off x="381000" y="1600201"/>
            <a:ext cx="8458200" cy="4525963"/>
          </a:xfrm>
        </p:spPr>
        <p:txBody>
          <a:bodyPr/>
          <a:lstStyle/>
          <a:p>
            <a:r>
              <a:rPr lang="en-GB" altLang="en-US" dirty="0">
                <a:hlinkClick r:id="rId2"/>
              </a:rPr>
              <a:t>Superintendent’s Memo #048-16</a:t>
            </a:r>
            <a:endParaRPr lang="en-GB" altLang="en-US" dirty="0"/>
          </a:p>
          <a:p>
            <a:r>
              <a:rPr lang="en-US" dirty="0" smtClean="0">
                <a:hlinkClick r:id="rId3"/>
              </a:rPr>
              <a:t>Introduction to </a:t>
            </a:r>
            <a:r>
              <a:rPr lang="en-US" dirty="0" smtClean="0">
                <a:hlinkClick r:id="rId3"/>
              </a:rPr>
              <a:t>TestNav</a:t>
            </a:r>
            <a:r>
              <a:rPr lang="en-US" dirty="0" smtClean="0">
                <a:hlinkClick r:id="rId3"/>
              </a:rPr>
              <a:t> 8: Multiple-Choice/Technology-Enhanced Item Tests </a:t>
            </a:r>
            <a:r>
              <a:rPr lang="en-US" dirty="0" smtClean="0"/>
              <a:t>– PDF guide provides an overview to TN8 and practice items</a:t>
            </a: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62088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491" y="457200"/>
            <a:ext cx="8991600" cy="1143000"/>
          </a:xfrm>
        </p:spPr>
        <p:txBody>
          <a:bodyPr>
            <a:normAutofit/>
          </a:bodyPr>
          <a:lstStyle/>
          <a:p>
            <a:r>
              <a:rPr lang="en-US" sz="2800" b="1" dirty="0" smtClean="0"/>
              <a:t>TestNav 8: Installable Application </a:t>
            </a:r>
            <a:r>
              <a:rPr lang="en-US" sz="2000" dirty="0">
                <a:hlinkClick r:id="rId3"/>
              </a:rPr>
              <a:t>http://download.testnav.com</a:t>
            </a:r>
            <a:r>
              <a:rPr lang="en-US" sz="2000" dirty="0" smtClean="0">
                <a:hlinkClick r:id="rId3"/>
              </a:rPr>
              <a:t>/</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12</a:t>
            </a:fld>
            <a:endParaRPr lang="en-US" dirty="0">
              <a:solidFill>
                <a:prstClr val="white"/>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4" y="1447800"/>
            <a:ext cx="8611326" cy="5161879"/>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58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b="1" dirty="0" smtClean="0"/>
              <a:t>TestNav</a:t>
            </a:r>
            <a:r>
              <a:rPr lang="en-US" b="1" dirty="0" smtClean="0"/>
              <a:t> 8 Application</a:t>
            </a:r>
            <a:endParaRPr lang="en-US" b="1"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13</a:t>
            </a:fld>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286500" cy="54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551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TestNav 8 Practice Items</a:t>
            </a:r>
            <a:endParaRPr lang="en-US"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910012" cy="304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4D383E5-CD44-4E8E-A14B-87411563B6FF}" type="slidenum">
              <a:rPr lang="en-US" smtClean="0"/>
              <a:t>14</a:t>
            </a:fld>
            <a:endParaRPr lang="en-US" dirty="0"/>
          </a:p>
        </p:txBody>
      </p:sp>
      <p:sp>
        <p:nvSpPr>
          <p:cNvPr id="4" name="TextBox 3"/>
          <p:cNvSpPr txBox="1"/>
          <p:nvPr/>
        </p:nvSpPr>
        <p:spPr>
          <a:xfrm>
            <a:off x="914400" y="5715000"/>
            <a:ext cx="6934200" cy="646331"/>
          </a:xfrm>
          <a:prstGeom prst="rect">
            <a:avLst/>
          </a:prstGeom>
          <a:solidFill>
            <a:schemeClr val="accent5">
              <a:lumMod val="90000"/>
            </a:schemeClr>
          </a:solidFill>
        </p:spPr>
        <p:txBody>
          <a:bodyPr wrap="square" rtlCol="0">
            <a:spAutoFit/>
          </a:bodyPr>
          <a:lstStyle/>
          <a:p>
            <a:r>
              <a:rPr lang="en-US" b="1" dirty="0" smtClean="0"/>
              <a:t>NOTE: </a:t>
            </a:r>
            <a:r>
              <a:rPr lang="en-US" dirty="0" smtClean="0"/>
              <a:t>No Sign In (Username/Password) is needed to access Practice Tests from the </a:t>
            </a:r>
            <a:r>
              <a:rPr lang="en-US" dirty="0" smtClean="0"/>
              <a:t>TestNav</a:t>
            </a:r>
            <a:r>
              <a:rPr lang="en-US" dirty="0" smtClean="0"/>
              <a:t> 8 Application</a:t>
            </a:r>
            <a:endParaRPr lang="en-US" dirty="0"/>
          </a:p>
        </p:txBody>
      </p:sp>
    </p:spTree>
    <p:extLst>
      <p:ext uri="{BB962C8B-B14F-4D97-AF65-F5344CB8AC3E}">
        <p14:creationId xmlns:p14="http://schemas.microsoft.com/office/powerpoint/2010/main" val="2497149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lstStyle/>
          <a:p>
            <a:r>
              <a:rPr lang="en-US" b="1" dirty="0" smtClean="0"/>
              <a:t>TestNav 8 Practice Item Guides</a:t>
            </a:r>
            <a:endParaRPr lang="en-US" b="1" dirty="0"/>
          </a:p>
        </p:txBody>
      </p:sp>
      <p:sp>
        <p:nvSpPr>
          <p:cNvPr id="3" name="Content Placeholder 2"/>
          <p:cNvSpPr>
            <a:spLocks noGrp="1"/>
          </p:cNvSpPr>
          <p:nvPr>
            <p:ph idx="1"/>
          </p:nvPr>
        </p:nvSpPr>
        <p:spPr>
          <a:xfrm>
            <a:off x="533400" y="1524000"/>
            <a:ext cx="7848600" cy="5059363"/>
          </a:xfrm>
        </p:spPr>
        <p:txBody>
          <a:bodyPr>
            <a:normAutofit/>
          </a:bodyPr>
          <a:lstStyle/>
          <a:p>
            <a:r>
              <a:rPr lang="en-US" dirty="0" smtClean="0">
                <a:hlinkClick r:id="rId2"/>
              </a:rPr>
              <a:t>TestNav 8 Guided Practice Suggestions </a:t>
            </a:r>
            <a:r>
              <a:rPr lang="en-US" dirty="0" smtClean="0"/>
              <a:t>available in PDF for:</a:t>
            </a:r>
          </a:p>
          <a:p>
            <a:pPr lvl="1"/>
            <a:r>
              <a:rPr lang="en-US" dirty="0" smtClean="0"/>
              <a:t>Grades 3 – 8 Mathematics</a:t>
            </a:r>
          </a:p>
          <a:p>
            <a:pPr lvl="1"/>
            <a:r>
              <a:rPr lang="en-US" dirty="0" smtClean="0"/>
              <a:t>Algebra I, Geometry, and Algebra II</a:t>
            </a: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15</a:t>
            </a:fld>
            <a:endParaRPr lang="en-US"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97349"/>
            <a:ext cx="7091363" cy="297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479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b="1" dirty="0" smtClean="0"/>
              <a:t>TestNav</a:t>
            </a:r>
            <a:r>
              <a:rPr lang="en-US" b="1" dirty="0" smtClean="0"/>
              <a:t> 8 Features</a:t>
            </a:r>
            <a:endParaRPr lang="en-US" b="1" dirty="0"/>
          </a:p>
        </p:txBody>
      </p:sp>
      <p:sp>
        <p:nvSpPr>
          <p:cNvPr id="3" name="Content Placeholder 2"/>
          <p:cNvSpPr>
            <a:spLocks noGrp="1"/>
          </p:cNvSpPr>
          <p:nvPr>
            <p:ph idx="1"/>
          </p:nvPr>
        </p:nvSpPr>
        <p:spPr/>
        <p:txBody>
          <a:bodyPr>
            <a:normAutofit fontScale="92500" lnSpcReduction="10000"/>
          </a:bodyPr>
          <a:lstStyle/>
          <a:p>
            <a:r>
              <a:rPr lang="en-GB" altLang="en-US" sz="2800" dirty="0"/>
              <a:t>Utilizes Responsive Design concepts</a:t>
            </a:r>
          </a:p>
          <a:p>
            <a:pPr lvl="1"/>
            <a:r>
              <a:rPr lang="en-GB" altLang="en-US" dirty="0"/>
              <a:t>Items are no longer presented as static images.</a:t>
            </a:r>
          </a:p>
          <a:p>
            <a:pPr lvl="1"/>
            <a:r>
              <a:rPr lang="en-GB" altLang="en-US" dirty="0"/>
              <a:t>Item presentation will vary based on the type and size  of device used for testing.</a:t>
            </a:r>
          </a:p>
          <a:p>
            <a:r>
              <a:rPr lang="en-GB" altLang="en-US" sz="2800" dirty="0" smtClean="0"/>
              <a:t>Supports </a:t>
            </a:r>
            <a:r>
              <a:rPr lang="en-GB" altLang="en-US" sz="2800" dirty="0"/>
              <a:t>the use of additional accessibility </a:t>
            </a:r>
            <a:r>
              <a:rPr lang="en-GB" altLang="en-US" sz="2800" dirty="0" smtClean="0"/>
              <a:t>features</a:t>
            </a:r>
          </a:p>
          <a:p>
            <a:pPr lvl="1"/>
            <a:r>
              <a:rPr lang="en-GB" altLang="en-US" dirty="0" smtClean="0"/>
              <a:t>Offers some new accessibility features for online Standards of Learning tests immediately.</a:t>
            </a:r>
          </a:p>
          <a:p>
            <a:pPr lvl="1"/>
            <a:r>
              <a:rPr lang="en-GB" altLang="en-US" dirty="0" smtClean="0"/>
              <a:t>Provides a foundation for additional features in the future.</a:t>
            </a:r>
          </a:p>
          <a:p>
            <a:pPr lvl="1"/>
            <a:r>
              <a:rPr lang="en-GB" altLang="en-US" dirty="0" smtClean="0"/>
              <a:t>Does not eliminate the need for existing special forms such as braille and large print test forms.</a:t>
            </a:r>
            <a:endParaRPr lang="en-GB" altLang="en-US" dirty="0"/>
          </a:p>
          <a:p>
            <a:pPr marL="457200" lvl="1" indent="0">
              <a:buNone/>
            </a:pPr>
            <a:endParaRPr lang="en-GB" alt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1102486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7772400" cy="639762"/>
          </a:xfrm>
        </p:spPr>
        <p:txBody>
          <a:bodyPr>
            <a:normAutofit fontScale="90000"/>
          </a:bodyPr>
          <a:lstStyle/>
          <a:p>
            <a:r>
              <a:rPr lang="en-US" b="1" dirty="0" smtClean="0"/>
              <a:t>TestNav 8 Mathematics Tools Practice</a:t>
            </a:r>
            <a:endParaRPr lang="en-US" b="1" dirty="0"/>
          </a:p>
        </p:txBody>
      </p:sp>
      <p:sp>
        <p:nvSpPr>
          <p:cNvPr id="5" name="Content Placeholder 4"/>
          <p:cNvSpPr>
            <a:spLocks noGrp="1"/>
          </p:cNvSpPr>
          <p:nvPr>
            <p:ph idx="1"/>
          </p:nvPr>
        </p:nvSpPr>
        <p:spPr>
          <a:xfrm>
            <a:off x="304800" y="1371600"/>
            <a:ext cx="8534400" cy="4983163"/>
          </a:xfrm>
        </p:spPr>
        <p:txBody>
          <a:bodyPr>
            <a:noAutofit/>
          </a:bodyPr>
          <a:lstStyle/>
          <a:p>
            <a:r>
              <a:rPr lang="en-US" dirty="0" smtClean="0"/>
              <a:t>Mathematics Tools Practice will be updated to </a:t>
            </a:r>
            <a:r>
              <a:rPr lang="en-US" dirty="0" smtClean="0"/>
              <a:t>TestNav</a:t>
            </a:r>
            <a:r>
              <a:rPr lang="en-US" dirty="0" smtClean="0"/>
              <a:t> 8 for:</a:t>
            </a:r>
          </a:p>
          <a:p>
            <a:pPr lvl="1"/>
            <a:r>
              <a:rPr lang="en-US" dirty="0" smtClean="0"/>
              <a:t>Grades 3-8 Tools Practice</a:t>
            </a:r>
          </a:p>
          <a:p>
            <a:pPr lvl="1"/>
            <a:r>
              <a:rPr lang="en-US" dirty="0" smtClean="0"/>
              <a:t>End-of-Course Tools Practice</a:t>
            </a:r>
          </a:p>
          <a:p>
            <a:pPr marL="0" indent="0">
              <a:buNone/>
            </a:pPr>
            <a:endParaRPr lang="en-US" dirty="0">
              <a:solidFill>
                <a:srgbClr val="FF0000"/>
              </a:solidFill>
            </a:endParaRPr>
          </a:p>
          <a:p>
            <a:endParaRPr lang="en-US" dirty="0" smtClean="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17</a:t>
            </a:fld>
            <a:endParaRPr lang="en-US" dirty="0">
              <a:solidFill>
                <a:prstClr val="white"/>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38600"/>
            <a:ext cx="2340240" cy="153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901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b="1" dirty="0" smtClean="0">
                <a:solidFill>
                  <a:srgbClr val="FF0000"/>
                </a:solidFill>
              </a:rPr>
              <a:t>Important</a:t>
            </a:r>
            <a:r>
              <a:rPr lang="en-US" b="1" dirty="0" smtClean="0"/>
              <a:t>: Practice Items &amp; Guides</a:t>
            </a:r>
            <a:endParaRPr lang="en-US" b="1" dirty="0"/>
          </a:p>
        </p:txBody>
      </p:sp>
      <p:sp>
        <p:nvSpPr>
          <p:cNvPr id="3" name="Content Placeholder 2"/>
          <p:cNvSpPr>
            <a:spLocks noGrp="1"/>
          </p:cNvSpPr>
          <p:nvPr>
            <p:ph idx="1"/>
          </p:nvPr>
        </p:nvSpPr>
        <p:spPr/>
        <p:txBody>
          <a:bodyPr/>
          <a:lstStyle/>
          <a:p>
            <a:r>
              <a:rPr lang="en-US" dirty="0" smtClean="0"/>
              <a:t>Teachers need to read </a:t>
            </a:r>
            <a:r>
              <a:rPr lang="en-US" dirty="0">
                <a:hlinkClick r:id="rId2"/>
              </a:rPr>
              <a:t>Introduction to </a:t>
            </a:r>
            <a:r>
              <a:rPr lang="en-US" dirty="0">
                <a:hlinkClick r:id="rId2"/>
              </a:rPr>
              <a:t>TestNav</a:t>
            </a:r>
            <a:r>
              <a:rPr lang="en-US" dirty="0">
                <a:hlinkClick r:id="rId2"/>
              </a:rPr>
              <a:t> 8: Multiple-Choice/Technology-Enhanced Item Tests </a:t>
            </a:r>
            <a:endParaRPr lang="en-US" dirty="0" smtClean="0"/>
          </a:p>
          <a:p>
            <a:r>
              <a:rPr lang="en-US" dirty="0" smtClean="0"/>
              <a:t>Students need to have experience with Mathematics Practice Item Sets, with teacher/adult using </a:t>
            </a:r>
            <a:r>
              <a:rPr lang="en-US" dirty="0">
                <a:hlinkClick r:id="rId3"/>
              </a:rPr>
              <a:t>TestNav</a:t>
            </a:r>
            <a:r>
              <a:rPr lang="en-US" dirty="0">
                <a:hlinkClick r:id="rId3"/>
              </a:rPr>
              <a:t> 8 Guided Practice </a:t>
            </a:r>
            <a:r>
              <a:rPr lang="en-US" dirty="0" smtClean="0">
                <a:hlinkClick r:id="rId3"/>
              </a:rPr>
              <a:t>Suggestions</a:t>
            </a:r>
            <a:r>
              <a:rPr lang="en-US" dirty="0" smtClean="0"/>
              <a:t> for the appropriate grade/course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18</a:t>
            </a:fld>
            <a:endParaRPr lang="en-US" dirty="0"/>
          </a:p>
        </p:txBody>
      </p:sp>
    </p:spTree>
    <p:extLst>
      <p:ext uri="{BB962C8B-B14F-4D97-AF65-F5344CB8AC3E}">
        <p14:creationId xmlns:p14="http://schemas.microsoft.com/office/powerpoint/2010/main" val="297501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b="1" dirty="0" smtClean="0"/>
              <a:t>Algebra Readiness Diagnostic Test (ARDT)</a:t>
            </a:r>
            <a:endParaRPr lang="en-US" b="1" dirty="0"/>
          </a:p>
        </p:txBody>
      </p:sp>
      <p:sp>
        <p:nvSpPr>
          <p:cNvPr id="3" name="Content Placeholder 2"/>
          <p:cNvSpPr>
            <a:spLocks noGrp="1"/>
          </p:cNvSpPr>
          <p:nvPr>
            <p:ph idx="1"/>
          </p:nvPr>
        </p:nvSpPr>
        <p:spPr>
          <a:xfrm>
            <a:off x="152400" y="1600201"/>
            <a:ext cx="8763000" cy="4525963"/>
          </a:xfrm>
        </p:spPr>
        <p:txBody>
          <a:bodyPr/>
          <a:lstStyle/>
          <a:p>
            <a:r>
              <a:rPr lang="en-US" sz="2800" dirty="0" smtClean="0"/>
              <a:t>Diagnostic assessment administered to </a:t>
            </a:r>
            <a:r>
              <a:rPr lang="en-US" sz="2800" u="sng" dirty="0" smtClean="0"/>
              <a:t>students that are identified as “at risk”</a:t>
            </a:r>
            <a:r>
              <a:rPr lang="en-US" sz="2800" dirty="0" smtClean="0"/>
              <a:t> of failing the Algebra I SOL</a:t>
            </a:r>
          </a:p>
          <a:p>
            <a:r>
              <a:rPr lang="en-US" sz="2800" dirty="0" smtClean="0"/>
              <a:t>Those who are identified for remediation/intervention will also take a post-test following remediation/ intervention</a:t>
            </a:r>
          </a:p>
          <a:p>
            <a:r>
              <a:rPr lang="en-US" sz="2800" dirty="0" smtClean="0"/>
              <a:t>Delayed </a:t>
            </a:r>
            <a:r>
              <a:rPr lang="en-US" sz="2800" dirty="0"/>
              <a:t>administration </a:t>
            </a:r>
            <a:r>
              <a:rPr lang="en-US" sz="2800" dirty="0" smtClean="0"/>
              <a:t>dates for 2016-2017</a:t>
            </a:r>
          </a:p>
          <a:p>
            <a:pPr lvl="1"/>
            <a:r>
              <a:rPr lang="en-US" sz="2400" dirty="0" smtClean="0"/>
              <a:t>Testing window opening – anticipated late November</a:t>
            </a:r>
          </a:p>
          <a:p>
            <a:pPr lvl="1"/>
            <a:r>
              <a:rPr lang="en-US" sz="2400" dirty="0" smtClean="0"/>
              <a:t>Delay due to the necessary conversion from TestNav7.5 to TestNav8</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286554"/>
            <a:ext cx="2187840" cy="14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94D383E5-CD44-4E8E-A14B-87411563B6FF}" type="slidenum">
              <a:rPr lang="en-US" smtClean="0"/>
              <a:t>19</a:t>
            </a:fld>
            <a:endParaRPr lang="en-US" dirty="0"/>
          </a:p>
        </p:txBody>
      </p:sp>
    </p:spTree>
    <p:extLst>
      <p:ext uri="{BB962C8B-B14F-4D97-AF65-F5344CB8AC3E}">
        <p14:creationId xmlns:p14="http://schemas.microsoft.com/office/powerpoint/2010/main" val="326857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VDOE Mathematics Update Agenda</a:t>
            </a:r>
            <a:endParaRPr lang="en-US" b="1" dirty="0"/>
          </a:p>
        </p:txBody>
      </p:sp>
      <p:sp>
        <p:nvSpPr>
          <p:cNvPr id="3" name="Content Placeholder 2"/>
          <p:cNvSpPr>
            <a:spLocks noGrp="1"/>
          </p:cNvSpPr>
          <p:nvPr>
            <p:ph idx="1"/>
          </p:nvPr>
        </p:nvSpPr>
        <p:spPr>
          <a:xfrm>
            <a:off x="457200" y="1600201"/>
            <a:ext cx="8382000" cy="4525963"/>
          </a:xfrm>
        </p:spPr>
        <p:txBody>
          <a:bodyPr/>
          <a:lstStyle/>
          <a:p>
            <a:r>
              <a:rPr lang="en-US" dirty="0" smtClean="0"/>
              <a:t>2015-2016 Statewide Mathematics Assessment  Results</a:t>
            </a:r>
          </a:p>
          <a:p>
            <a:r>
              <a:rPr lang="en-US" dirty="0" smtClean="0"/>
              <a:t>Computer Adaptive Testing</a:t>
            </a:r>
          </a:p>
          <a:p>
            <a:r>
              <a:rPr lang="en-US" dirty="0"/>
              <a:t>TestNav 8 Implementation </a:t>
            </a:r>
            <a:endParaRPr lang="en-US" dirty="0" smtClean="0"/>
          </a:p>
          <a:p>
            <a:r>
              <a:rPr lang="en-US" dirty="0" smtClean="0"/>
              <a:t>Revision and Adoption Process -                    </a:t>
            </a:r>
          </a:p>
          <a:p>
            <a:pPr marL="400050" lvl="1" indent="0">
              <a:buNone/>
            </a:pPr>
            <a:r>
              <a:rPr lang="en-US" sz="2400" dirty="0" smtClean="0"/>
              <a:t>2016 </a:t>
            </a:r>
            <a:r>
              <a:rPr lang="en-US" sz="2400" i="1" dirty="0" smtClean="0"/>
              <a:t>Mathematics Standards of Learning </a:t>
            </a:r>
            <a:r>
              <a:rPr lang="en-US" sz="2400" dirty="0" smtClean="0"/>
              <a:t>and </a:t>
            </a:r>
          </a:p>
          <a:p>
            <a:pPr marL="400050" lvl="1" indent="0">
              <a:buNone/>
            </a:pPr>
            <a:r>
              <a:rPr lang="en-US" sz="2400" dirty="0" smtClean="0"/>
              <a:t>2016 </a:t>
            </a:r>
            <a:r>
              <a:rPr lang="en-US" sz="2400" i="1" dirty="0" smtClean="0"/>
              <a:t>Mathematics Curriculum Framework</a:t>
            </a:r>
          </a:p>
          <a:p>
            <a:r>
              <a:rPr lang="en-US" dirty="0" smtClean="0"/>
              <a:t>Revised Introductory Statements</a:t>
            </a:r>
          </a:p>
        </p:txBody>
      </p:sp>
      <p:sp>
        <p:nvSpPr>
          <p:cNvPr id="4" name="Slide Number Placeholder 3"/>
          <p:cNvSpPr>
            <a:spLocks noGrp="1"/>
          </p:cNvSpPr>
          <p:nvPr>
            <p:ph type="sldNum" sz="quarter" idx="12"/>
          </p:nvPr>
        </p:nvSpPr>
        <p:spPr/>
        <p:txBody>
          <a:bodyPr/>
          <a:lstStyle/>
          <a:p>
            <a:fld id="{94D383E5-CD44-4E8E-A14B-87411563B6FF}" type="slidenum">
              <a:rPr lang="en-US" smtClean="0"/>
              <a:t>2</a:t>
            </a:fld>
            <a:endParaRPr lang="en-US" dirty="0"/>
          </a:p>
        </p:txBody>
      </p:sp>
      <p:sp>
        <p:nvSpPr>
          <p:cNvPr id="5" name="Rounded Rectangle 4"/>
          <p:cNvSpPr/>
          <p:nvPr/>
        </p:nvSpPr>
        <p:spPr>
          <a:xfrm rot="1020127">
            <a:off x="6813160" y="5253284"/>
            <a:ext cx="2133600" cy="533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Reflection Page</a:t>
            </a:r>
            <a:endParaRPr lang="en-US" dirty="0"/>
          </a:p>
        </p:txBody>
      </p:sp>
    </p:spTree>
    <p:extLst>
      <p:ext uri="{BB962C8B-B14F-4D97-AF65-F5344CB8AC3E}">
        <p14:creationId xmlns:p14="http://schemas.microsoft.com/office/powerpoint/2010/main" val="152809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831069"/>
            <a:ext cx="6629400" cy="1077218"/>
          </a:xfrm>
          <a:prstGeom prst="rect">
            <a:avLst/>
          </a:prstGeom>
          <a:noFill/>
        </p:spPr>
        <p:txBody>
          <a:bodyPr wrap="square" rtlCol="0">
            <a:spAutoFit/>
          </a:bodyPr>
          <a:lstStyle/>
          <a:p>
            <a:pPr algn="ctr"/>
            <a:r>
              <a:rPr lang="en-US" sz="3200" b="1" dirty="0" smtClean="0"/>
              <a:t>2016 Standards Adoption and Implementation</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20</a:t>
            </a:fld>
            <a:endParaRPr lang="en-US" dirty="0"/>
          </a:p>
        </p:txBody>
      </p:sp>
    </p:spTree>
    <p:extLst>
      <p:ext uri="{BB962C8B-B14F-4D97-AF65-F5344CB8AC3E}">
        <p14:creationId xmlns:p14="http://schemas.microsoft.com/office/powerpoint/2010/main" val="406584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09600"/>
            <a:ext cx="9144000" cy="1143000"/>
          </a:xfrm>
        </p:spPr>
        <p:txBody>
          <a:bodyPr/>
          <a:lstStyle/>
          <a:p>
            <a:r>
              <a:rPr lang="en-US" altLang="en-US" b="1" dirty="0" smtClean="0"/>
              <a:t>Mathematics SOL </a:t>
            </a:r>
            <a:r>
              <a:rPr lang="en-US" altLang="en-US" dirty="0" smtClean="0">
                <a:hlinkClick r:id="rId3"/>
              </a:rPr>
              <a:t>Revision Process</a:t>
            </a:r>
            <a:r>
              <a:rPr lang="en-US" altLang="en-US" dirty="0" smtClean="0"/>
              <a:t> </a:t>
            </a:r>
          </a:p>
        </p:txBody>
      </p:sp>
      <p:sp>
        <p:nvSpPr>
          <p:cNvPr id="23555" name="Content Placeholder 2"/>
          <p:cNvSpPr>
            <a:spLocks noGrp="1"/>
          </p:cNvSpPr>
          <p:nvPr>
            <p:ph idx="1"/>
          </p:nvPr>
        </p:nvSpPr>
        <p:spPr>
          <a:xfrm>
            <a:off x="457200" y="1752600"/>
            <a:ext cx="8229600" cy="4525963"/>
          </a:xfrm>
        </p:spPr>
        <p:txBody>
          <a:bodyPr/>
          <a:lstStyle/>
          <a:p>
            <a:pPr>
              <a:buFont typeface="Arial" panose="020B0604020202020204" pitchFamily="34" charset="0"/>
              <a:buChar char="•"/>
            </a:pPr>
            <a:r>
              <a:rPr lang="en-US" altLang="en-US" sz="2400" b="1" dirty="0" smtClean="0"/>
              <a:t>March 2015 </a:t>
            </a:r>
            <a:r>
              <a:rPr lang="en-US" altLang="en-US" sz="2400" dirty="0" smtClean="0"/>
              <a:t>– BOE initiated Review Process</a:t>
            </a:r>
          </a:p>
          <a:p>
            <a:pPr>
              <a:buFont typeface="Arial" panose="020B0604020202020204" pitchFamily="34" charset="0"/>
              <a:buChar char="•"/>
            </a:pPr>
            <a:r>
              <a:rPr lang="en-US" altLang="en-US" sz="2400" b="1" dirty="0" smtClean="0"/>
              <a:t>March 27-April 27, 2015 </a:t>
            </a:r>
            <a:r>
              <a:rPr lang="en-US" altLang="en-US" sz="2400" dirty="0" smtClean="0"/>
              <a:t>– Public comment period and committee applications received</a:t>
            </a:r>
          </a:p>
          <a:p>
            <a:pPr>
              <a:buFont typeface="Arial" panose="020B0604020202020204" pitchFamily="34" charset="0"/>
              <a:buChar char="•"/>
            </a:pPr>
            <a:r>
              <a:rPr lang="en-US" altLang="en-US" sz="2400" b="1" dirty="0" smtClean="0"/>
              <a:t>June 2015 </a:t>
            </a:r>
            <a:r>
              <a:rPr lang="en-US" altLang="en-US" sz="2400" dirty="0" smtClean="0"/>
              <a:t>– Review committee met</a:t>
            </a:r>
          </a:p>
          <a:p>
            <a:pPr>
              <a:buFont typeface="Arial" panose="020B0604020202020204" pitchFamily="34" charset="0"/>
              <a:buChar char="•"/>
            </a:pPr>
            <a:r>
              <a:rPr lang="en-US" altLang="en-US" sz="2400" b="1" dirty="0" smtClean="0"/>
              <a:t>November 2015 </a:t>
            </a:r>
            <a:r>
              <a:rPr lang="en-US" altLang="en-US" sz="2400" dirty="0" smtClean="0"/>
              <a:t>– Review by IHE, business community, and mathematics organizations</a:t>
            </a:r>
          </a:p>
          <a:p>
            <a:pPr>
              <a:buFont typeface="Arial" panose="020B0604020202020204" pitchFamily="34" charset="0"/>
              <a:buChar char="•"/>
            </a:pPr>
            <a:r>
              <a:rPr lang="en-US" altLang="en-US" sz="2400" b="1" dirty="0" smtClean="0"/>
              <a:t>March 17, 2016 </a:t>
            </a:r>
            <a:r>
              <a:rPr lang="en-US" altLang="en-US" sz="2400" dirty="0" smtClean="0"/>
              <a:t>– First review by BOE </a:t>
            </a:r>
            <a:r>
              <a:rPr lang="en-US" altLang="en-US" sz="1800" dirty="0" smtClean="0"/>
              <a:t>(followed by </a:t>
            </a:r>
            <a:r>
              <a:rPr lang="en-US" altLang="en-US" sz="1800" dirty="0"/>
              <a:t>p</a:t>
            </a:r>
            <a:r>
              <a:rPr lang="en-US" altLang="en-US" sz="1800" dirty="0" smtClean="0"/>
              <a:t>ublic comment period and public hearings)</a:t>
            </a:r>
          </a:p>
          <a:p>
            <a:pPr>
              <a:buFont typeface="Arial" panose="020B0604020202020204" pitchFamily="34" charset="0"/>
              <a:buChar char="•"/>
            </a:pPr>
            <a:r>
              <a:rPr lang="en-US" altLang="en-US" sz="2800" b="1" dirty="0" smtClean="0">
                <a:solidFill>
                  <a:srgbClr val="FF0000"/>
                </a:solidFill>
              </a:rPr>
              <a:t>September 22, 2016 </a:t>
            </a:r>
            <a:r>
              <a:rPr lang="en-US" altLang="en-US" sz="2800" dirty="0" smtClean="0">
                <a:solidFill>
                  <a:srgbClr val="FF0000"/>
                </a:solidFill>
              </a:rPr>
              <a:t>– </a:t>
            </a:r>
            <a:r>
              <a:rPr lang="en-US" altLang="en-US" sz="2400" dirty="0" smtClean="0">
                <a:solidFill>
                  <a:srgbClr val="FF0000"/>
                </a:solidFill>
              </a:rPr>
              <a:t>BOE Approved 2016 Standards of Learning and 2016 Curriculum Framework </a:t>
            </a:r>
          </a:p>
          <a:p>
            <a:pPr marL="0" indent="0">
              <a:spcBef>
                <a:spcPts val="0"/>
              </a:spcBef>
              <a:buNone/>
            </a:pPr>
            <a:r>
              <a:rPr lang="en-US" altLang="en-US" sz="2400" dirty="0">
                <a:solidFill>
                  <a:srgbClr val="FF0000"/>
                </a:solidFill>
              </a:rPr>
              <a:t> </a:t>
            </a:r>
            <a:r>
              <a:rPr lang="en-US" altLang="en-US" sz="2400" dirty="0" smtClean="0">
                <a:solidFill>
                  <a:srgbClr val="FF0000"/>
                </a:solidFill>
              </a:rPr>
              <a:t>    </a:t>
            </a:r>
            <a:r>
              <a:rPr lang="en-US" altLang="en-US" sz="1800" dirty="0" smtClean="0"/>
              <a:t>(for additional information see </a:t>
            </a:r>
            <a:r>
              <a:rPr lang="en-US" altLang="en-US" sz="1800" dirty="0" smtClean="0">
                <a:solidFill>
                  <a:srgbClr val="FF0000"/>
                </a:solidFill>
                <a:hlinkClick r:id="rId4"/>
              </a:rPr>
              <a:t>Superintendent’s Memo </a:t>
            </a:r>
            <a:r>
              <a:rPr lang="en-US" altLang="en-US" sz="1800" dirty="0" smtClean="0">
                <a:hlinkClick r:id="rId4"/>
              </a:rPr>
              <a:t>244-16</a:t>
            </a:r>
            <a:r>
              <a:rPr lang="en-US" altLang="en-US" sz="1800" dirty="0" smtClean="0"/>
              <a:t>)</a:t>
            </a:r>
          </a:p>
        </p:txBody>
      </p:sp>
      <p:sp>
        <p:nvSpPr>
          <p:cNvPr id="4" name="Slide Number Placeholder 3"/>
          <p:cNvSpPr>
            <a:spLocks noGrp="1"/>
          </p:cNvSpPr>
          <p:nvPr>
            <p:ph type="sldNum" sz="quarter" idx="12"/>
          </p:nvPr>
        </p:nvSpPr>
        <p:spPr/>
        <p:txBody>
          <a:bodyPr/>
          <a:lstStyle/>
          <a:p>
            <a:pPr>
              <a:defRPr/>
            </a:pPr>
            <a:fld id="{4EBD6FDF-A12D-49B4-BAA3-2E9E3F68301B}"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543900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88" y="609600"/>
            <a:ext cx="8229600" cy="1143000"/>
          </a:xfrm>
        </p:spPr>
        <p:txBody>
          <a:bodyPr/>
          <a:lstStyle/>
          <a:p>
            <a:r>
              <a:rPr lang="en-US" b="1" dirty="0" smtClean="0"/>
              <a:t>2009 Curve of Change Implementation</a:t>
            </a:r>
            <a:endParaRPr lang="en-US" b="1" dirty="0"/>
          </a:p>
        </p:txBody>
      </p:sp>
      <p:sp>
        <p:nvSpPr>
          <p:cNvPr id="4" name="Slide Number Placeholder 3"/>
          <p:cNvSpPr>
            <a:spLocks noGrp="1"/>
          </p:cNvSpPr>
          <p:nvPr>
            <p:ph type="sldNum" sz="quarter" idx="12"/>
          </p:nvPr>
        </p:nvSpPr>
        <p:spPr/>
        <p:txBody>
          <a:bodyPr/>
          <a:lstStyle/>
          <a:p>
            <a:pPr>
              <a:defRPr/>
            </a:pPr>
            <a:fld id="{16C8C570-0BB1-4D8C-AEB8-413E3D1211A1}" type="slidenum">
              <a:rPr lang="en-US" smtClean="0"/>
              <a:pPr>
                <a:defRPr/>
              </a:pPr>
              <a:t>22</a:t>
            </a:fld>
            <a:endParaRPr lang="en-US" dirty="0"/>
          </a:p>
        </p:txBody>
      </p:sp>
      <p:sp>
        <p:nvSpPr>
          <p:cNvPr id="8" name="Freeform 7"/>
          <p:cNvSpPr/>
          <p:nvPr/>
        </p:nvSpPr>
        <p:spPr>
          <a:xfrm>
            <a:off x="627017" y="1992086"/>
            <a:ext cx="8255726" cy="4016828"/>
          </a:xfrm>
          <a:custGeom>
            <a:avLst/>
            <a:gdLst>
              <a:gd name="connsiteX0" fmla="*/ 0 w 8255726"/>
              <a:gd name="connsiteY0" fmla="*/ 1247503 h 4016828"/>
              <a:gd name="connsiteX1" fmla="*/ 1645920 w 8255726"/>
              <a:gd name="connsiteY1" fmla="*/ 1652451 h 4016828"/>
              <a:gd name="connsiteX2" fmla="*/ 3709852 w 8255726"/>
              <a:gd name="connsiteY2" fmla="*/ 3847011 h 4016828"/>
              <a:gd name="connsiteX3" fmla="*/ 6374674 w 8255726"/>
              <a:gd name="connsiteY3" fmla="*/ 633548 h 4016828"/>
              <a:gd name="connsiteX4" fmla="*/ 8255726 w 8255726"/>
              <a:gd name="connsiteY4" fmla="*/ 45720 h 4016828"/>
              <a:gd name="connsiteX5" fmla="*/ 8255726 w 8255726"/>
              <a:gd name="connsiteY5" fmla="*/ 45720 h 401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726" h="4016828">
                <a:moveTo>
                  <a:pt x="0" y="1247503"/>
                </a:moveTo>
                <a:cubicBezTo>
                  <a:pt x="513805" y="1233351"/>
                  <a:pt x="1027611" y="1219200"/>
                  <a:pt x="1645920" y="1652451"/>
                </a:cubicBezTo>
                <a:cubicBezTo>
                  <a:pt x="2264229" y="2085702"/>
                  <a:pt x="2921726" y="4016828"/>
                  <a:pt x="3709852" y="3847011"/>
                </a:cubicBezTo>
                <a:cubicBezTo>
                  <a:pt x="4497978" y="3677194"/>
                  <a:pt x="5617028" y="1267097"/>
                  <a:pt x="6374674" y="633548"/>
                </a:cubicBezTo>
                <a:cubicBezTo>
                  <a:pt x="7132320" y="0"/>
                  <a:pt x="8255726" y="45720"/>
                  <a:pt x="8255726" y="45720"/>
                </a:cubicBezTo>
                <a:lnTo>
                  <a:pt x="8255726" y="45720"/>
                </a:ln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152400" y="2895600"/>
            <a:ext cx="1752600" cy="369332"/>
          </a:xfrm>
          <a:prstGeom prst="rect">
            <a:avLst/>
          </a:prstGeom>
          <a:noFill/>
        </p:spPr>
        <p:txBody>
          <a:bodyPr wrap="square" rtlCol="0">
            <a:spAutoFit/>
          </a:bodyPr>
          <a:lstStyle/>
          <a:p>
            <a:r>
              <a:rPr lang="en-US" dirty="0" smtClean="0"/>
              <a:t>Past Practice</a:t>
            </a:r>
            <a:endParaRPr lang="en-US" dirty="0"/>
          </a:p>
        </p:txBody>
      </p:sp>
      <p:sp>
        <p:nvSpPr>
          <p:cNvPr id="10" name="TextBox 9"/>
          <p:cNvSpPr txBox="1"/>
          <p:nvPr/>
        </p:nvSpPr>
        <p:spPr>
          <a:xfrm>
            <a:off x="2057400" y="3200400"/>
            <a:ext cx="914400" cy="369332"/>
          </a:xfrm>
          <a:prstGeom prst="rect">
            <a:avLst/>
          </a:prstGeom>
          <a:noFill/>
        </p:spPr>
        <p:txBody>
          <a:bodyPr wrap="square" rtlCol="0">
            <a:spAutoFit/>
          </a:bodyPr>
          <a:lstStyle/>
          <a:p>
            <a:r>
              <a:rPr lang="en-US" dirty="0" smtClean="0"/>
              <a:t>Denial</a:t>
            </a:r>
            <a:endParaRPr lang="en-US" dirty="0"/>
          </a:p>
        </p:txBody>
      </p:sp>
      <p:sp>
        <p:nvSpPr>
          <p:cNvPr id="11" name="TextBox 10"/>
          <p:cNvSpPr txBox="1"/>
          <p:nvPr/>
        </p:nvSpPr>
        <p:spPr>
          <a:xfrm>
            <a:off x="2133600" y="4343400"/>
            <a:ext cx="914400" cy="369332"/>
          </a:xfrm>
          <a:prstGeom prst="rect">
            <a:avLst/>
          </a:prstGeom>
          <a:noFill/>
        </p:spPr>
        <p:txBody>
          <a:bodyPr wrap="square" rtlCol="0">
            <a:spAutoFit/>
          </a:bodyPr>
          <a:lstStyle/>
          <a:p>
            <a:r>
              <a:rPr lang="en-US" dirty="0" smtClean="0"/>
              <a:t>Anger</a:t>
            </a:r>
            <a:endParaRPr lang="en-US" dirty="0"/>
          </a:p>
        </p:txBody>
      </p:sp>
      <p:sp>
        <p:nvSpPr>
          <p:cNvPr id="12" name="TextBox 11"/>
          <p:cNvSpPr txBox="1"/>
          <p:nvPr/>
        </p:nvSpPr>
        <p:spPr>
          <a:xfrm>
            <a:off x="2895600" y="5257800"/>
            <a:ext cx="762000" cy="369332"/>
          </a:xfrm>
          <a:prstGeom prst="rect">
            <a:avLst/>
          </a:prstGeom>
          <a:noFill/>
        </p:spPr>
        <p:txBody>
          <a:bodyPr wrap="square" rtlCol="0">
            <a:spAutoFit/>
          </a:bodyPr>
          <a:lstStyle/>
          <a:p>
            <a:r>
              <a:rPr lang="en-US" dirty="0" smtClean="0"/>
              <a:t>Fear</a:t>
            </a:r>
            <a:endParaRPr lang="en-US" dirty="0"/>
          </a:p>
        </p:txBody>
      </p:sp>
      <p:sp>
        <p:nvSpPr>
          <p:cNvPr id="13" name="TextBox 12"/>
          <p:cNvSpPr txBox="1"/>
          <p:nvPr/>
        </p:nvSpPr>
        <p:spPr>
          <a:xfrm>
            <a:off x="3581400" y="5879068"/>
            <a:ext cx="1371600" cy="369332"/>
          </a:xfrm>
          <a:prstGeom prst="rect">
            <a:avLst/>
          </a:prstGeom>
          <a:noFill/>
        </p:spPr>
        <p:txBody>
          <a:bodyPr wrap="square" rtlCol="0">
            <a:spAutoFit/>
          </a:bodyPr>
          <a:lstStyle/>
          <a:p>
            <a:r>
              <a:rPr lang="en-US" dirty="0" smtClean="0"/>
              <a:t>Depression</a:t>
            </a:r>
            <a:endParaRPr lang="en-US" dirty="0"/>
          </a:p>
        </p:txBody>
      </p:sp>
      <p:sp>
        <p:nvSpPr>
          <p:cNvPr id="14" name="TextBox 13"/>
          <p:cNvSpPr txBox="1"/>
          <p:nvPr/>
        </p:nvSpPr>
        <p:spPr>
          <a:xfrm>
            <a:off x="5257800" y="4876800"/>
            <a:ext cx="1676400" cy="369332"/>
          </a:xfrm>
          <a:prstGeom prst="rect">
            <a:avLst/>
          </a:prstGeom>
          <a:noFill/>
        </p:spPr>
        <p:txBody>
          <a:bodyPr wrap="square" rtlCol="0">
            <a:spAutoFit/>
          </a:bodyPr>
          <a:lstStyle/>
          <a:p>
            <a:r>
              <a:rPr lang="en-US" dirty="0" smtClean="0"/>
              <a:t>Understanding</a:t>
            </a:r>
            <a:endParaRPr lang="en-US" dirty="0"/>
          </a:p>
        </p:txBody>
      </p:sp>
      <p:sp>
        <p:nvSpPr>
          <p:cNvPr id="15" name="TextBox 14"/>
          <p:cNvSpPr txBox="1"/>
          <p:nvPr/>
        </p:nvSpPr>
        <p:spPr>
          <a:xfrm>
            <a:off x="6172200" y="3657600"/>
            <a:ext cx="1524000" cy="369332"/>
          </a:xfrm>
          <a:prstGeom prst="rect">
            <a:avLst/>
          </a:prstGeom>
          <a:noFill/>
        </p:spPr>
        <p:txBody>
          <a:bodyPr wrap="square" rtlCol="0">
            <a:spAutoFit/>
          </a:bodyPr>
          <a:lstStyle/>
          <a:p>
            <a:r>
              <a:rPr lang="en-US" dirty="0" smtClean="0"/>
              <a:t>Acceptance</a:t>
            </a:r>
            <a:endParaRPr lang="en-US" dirty="0"/>
          </a:p>
        </p:txBody>
      </p:sp>
      <p:sp>
        <p:nvSpPr>
          <p:cNvPr id="16" name="TextBox 15"/>
          <p:cNvSpPr txBox="1"/>
          <p:nvPr/>
        </p:nvSpPr>
        <p:spPr>
          <a:xfrm>
            <a:off x="7239000" y="2450068"/>
            <a:ext cx="1524000" cy="369332"/>
          </a:xfrm>
          <a:prstGeom prst="rect">
            <a:avLst/>
          </a:prstGeom>
          <a:noFill/>
        </p:spPr>
        <p:txBody>
          <a:bodyPr wrap="square" rtlCol="0">
            <a:spAutoFit/>
          </a:bodyPr>
          <a:lstStyle/>
          <a:p>
            <a:r>
              <a:rPr lang="en-US" dirty="0" smtClean="0"/>
              <a:t>Progress</a:t>
            </a:r>
            <a:endParaRPr lang="en-US" dirty="0"/>
          </a:p>
        </p:txBody>
      </p:sp>
    </p:spTree>
    <p:extLst>
      <p:ext uri="{BB962C8B-B14F-4D97-AF65-F5344CB8AC3E}">
        <p14:creationId xmlns:p14="http://schemas.microsoft.com/office/powerpoint/2010/main" val="282006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895600"/>
            <a:ext cx="1752600" cy="369332"/>
          </a:xfrm>
          <a:prstGeom prst="rect">
            <a:avLst/>
          </a:prstGeom>
          <a:noFill/>
        </p:spPr>
        <p:txBody>
          <a:bodyPr wrap="square" rtlCol="0">
            <a:spAutoFit/>
          </a:bodyPr>
          <a:lstStyle/>
          <a:p>
            <a:r>
              <a:rPr lang="en-US" dirty="0" smtClean="0"/>
              <a:t>Past Practice</a:t>
            </a:r>
            <a:endParaRPr lang="en-US" dirty="0"/>
          </a:p>
        </p:txBody>
      </p:sp>
      <p:sp>
        <p:nvSpPr>
          <p:cNvPr id="5" name="TextBox 4"/>
          <p:cNvSpPr txBox="1"/>
          <p:nvPr/>
        </p:nvSpPr>
        <p:spPr>
          <a:xfrm>
            <a:off x="2121195" y="3080266"/>
            <a:ext cx="914400" cy="369332"/>
          </a:xfrm>
          <a:prstGeom prst="rect">
            <a:avLst/>
          </a:prstGeom>
          <a:noFill/>
        </p:spPr>
        <p:txBody>
          <a:bodyPr wrap="square" rtlCol="0">
            <a:spAutoFit/>
          </a:bodyPr>
          <a:lstStyle/>
          <a:p>
            <a:r>
              <a:rPr lang="en-US" dirty="0" smtClean="0"/>
              <a:t>Denial</a:t>
            </a:r>
            <a:endParaRPr lang="en-US" dirty="0"/>
          </a:p>
        </p:txBody>
      </p:sp>
      <p:sp>
        <p:nvSpPr>
          <p:cNvPr id="6" name="TextBox 5"/>
          <p:cNvSpPr txBox="1"/>
          <p:nvPr/>
        </p:nvSpPr>
        <p:spPr>
          <a:xfrm>
            <a:off x="2895600" y="3429000"/>
            <a:ext cx="914400" cy="369332"/>
          </a:xfrm>
          <a:prstGeom prst="rect">
            <a:avLst/>
          </a:prstGeom>
          <a:noFill/>
        </p:spPr>
        <p:txBody>
          <a:bodyPr wrap="square" rtlCol="0">
            <a:spAutoFit/>
          </a:bodyPr>
          <a:lstStyle/>
          <a:p>
            <a:r>
              <a:rPr lang="en-US" dirty="0" smtClean="0"/>
              <a:t>Anger</a:t>
            </a:r>
            <a:endParaRPr lang="en-US" dirty="0"/>
          </a:p>
        </p:txBody>
      </p:sp>
      <p:sp>
        <p:nvSpPr>
          <p:cNvPr id="7" name="TextBox 6"/>
          <p:cNvSpPr txBox="1"/>
          <p:nvPr/>
        </p:nvSpPr>
        <p:spPr>
          <a:xfrm>
            <a:off x="2819400" y="4049290"/>
            <a:ext cx="762000" cy="369332"/>
          </a:xfrm>
          <a:prstGeom prst="rect">
            <a:avLst/>
          </a:prstGeom>
          <a:noFill/>
        </p:spPr>
        <p:txBody>
          <a:bodyPr wrap="square" rtlCol="0">
            <a:spAutoFit/>
          </a:bodyPr>
          <a:lstStyle/>
          <a:p>
            <a:r>
              <a:rPr lang="en-US" dirty="0" smtClean="0"/>
              <a:t>Fear</a:t>
            </a:r>
            <a:endParaRPr lang="en-US" dirty="0"/>
          </a:p>
        </p:txBody>
      </p:sp>
      <p:sp>
        <p:nvSpPr>
          <p:cNvPr id="8" name="TextBox 7"/>
          <p:cNvSpPr txBox="1"/>
          <p:nvPr/>
        </p:nvSpPr>
        <p:spPr>
          <a:xfrm>
            <a:off x="3581400" y="4418622"/>
            <a:ext cx="1371600" cy="369332"/>
          </a:xfrm>
          <a:prstGeom prst="rect">
            <a:avLst/>
          </a:prstGeom>
          <a:noFill/>
        </p:spPr>
        <p:txBody>
          <a:bodyPr wrap="square" rtlCol="0">
            <a:spAutoFit/>
          </a:bodyPr>
          <a:lstStyle/>
          <a:p>
            <a:r>
              <a:rPr lang="en-US" dirty="0" smtClean="0"/>
              <a:t>Depression</a:t>
            </a:r>
            <a:endParaRPr lang="en-US" dirty="0"/>
          </a:p>
        </p:txBody>
      </p:sp>
      <p:sp>
        <p:nvSpPr>
          <p:cNvPr id="9" name="TextBox 8"/>
          <p:cNvSpPr txBox="1"/>
          <p:nvPr/>
        </p:nvSpPr>
        <p:spPr>
          <a:xfrm>
            <a:off x="5029200" y="4050268"/>
            <a:ext cx="1676400" cy="369332"/>
          </a:xfrm>
          <a:prstGeom prst="rect">
            <a:avLst/>
          </a:prstGeom>
          <a:noFill/>
        </p:spPr>
        <p:txBody>
          <a:bodyPr wrap="square" rtlCol="0">
            <a:spAutoFit/>
          </a:bodyPr>
          <a:lstStyle/>
          <a:p>
            <a:r>
              <a:rPr lang="en-US" dirty="0" smtClean="0"/>
              <a:t>Understanding</a:t>
            </a:r>
            <a:endParaRPr lang="en-US" dirty="0"/>
          </a:p>
        </p:txBody>
      </p:sp>
      <p:sp>
        <p:nvSpPr>
          <p:cNvPr id="10" name="TextBox 9"/>
          <p:cNvSpPr txBox="1"/>
          <p:nvPr/>
        </p:nvSpPr>
        <p:spPr>
          <a:xfrm>
            <a:off x="6019800" y="3385066"/>
            <a:ext cx="1524000" cy="369332"/>
          </a:xfrm>
          <a:prstGeom prst="rect">
            <a:avLst/>
          </a:prstGeom>
          <a:noFill/>
        </p:spPr>
        <p:txBody>
          <a:bodyPr wrap="square" rtlCol="0">
            <a:spAutoFit/>
          </a:bodyPr>
          <a:lstStyle/>
          <a:p>
            <a:r>
              <a:rPr lang="en-US" dirty="0" smtClean="0"/>
              <a:t>Acceptance</a:t>
            </a:r>
            <a:endParaRPr lang="en-US" dirty="0"/>
          </a:p>
        </p:txBody>
      </p:sp>
      <p:sp>
        <p:nvSpPr>
          <p:cNvPr id="11" name="TextBox 10"/>
          <p:cNvSpPr txBox="1"/>
          <p:nvPr/>
        </p:nvSpPr>
        <p:spPr>
          <a:xfrm>
            <a:off x="7339604" y="2351510"/>
            <a:ext cx="1524000" cy="369332"/>
          </a:xfrm>
          <a:prstGeom prst="rect">
            <a:avLst/>
          </a:prstGeom>
          <a:noFill/>
        </p:spPr>
        <p:txBody>
          <a:bodyPr wrap="square" rtlCol="0">
            <a:spAutoFit/>
          </a:bodyPr>
          <a:lstStyle/>
          <a:p>
            <a:r>
              <a:rPr lang="en-US" dirty="0" smtClean="0"/>
              <a:t>Progress</a:t>
            </a:r>
            <a:endParaRPr lang="en-US" dirty="0"/>
          </a:p>
        </p:txBody>
      </p:sp>
      <p:sp>
        <p:nvSpPr>
          <p:cNvPr id="12" name="Freeform 11"/>
          <p:cNvSpPr/>
          <p:nvPr/>
        </p:nvSpPr>
        <p:spPr>
          <a:xfrm>
            <a:off x="607878" y="2720842"/>
            <a:ext cx="8255726" cy="1697780"/>
          </a:xfrm>
          <a:custGeom>
            <a:avLst/>
            <a:gdLst>
              <a:gd name="connsiteX0" fmla="*/ 0 w 8255726"/>
              <a:gd name="connsiteY0" fmla="*/ 1247503 h 4016828"/>
              <a:gd name="connsiteX1" fmla="*/ 1645920 w 8255726"/>
              <a:gd name="connsiteY1" fmla="*/ 1652451 h 4016828"/>
              <a:gd name="connsiteX2" fmla="*/ 3709852 w 8255726"/>
              <a:gd name="connsiteY2" fmla="*/ 3847011 h 4016828"/>
              <a:gd name="connsiteX3" fmla="*/ 6374674 w 8255726"/>
              <a:gd name="connsiteY3" fmla="*/ 633548 h 4016828"/>
              <a:gd name="connsiteX4" fmla="*/ 8255726 w 8255726"/>
              <a:gd name="connsiteY4" fmla="*/ 45720 h 4016828"/>
              <a:gd name="connsiteX5" fmla="*/ 8255726 w 8255726"/>
              <a:gd name="connsiteY5" fmla="*/ 45720 h 401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726" h="4016828">
                <a:moveTo>
                  <a:pt x="0" y="1247503"/>
                </a:moveTo>
                <a:cubicBezTo>
                  <a:pt x="513805" y="1233351"/>
                  <a:pt x="1027611" y="1219200"/>
                  <a:pt x="1645920" y="1652451"/>
                </a:cubicBezTo>
                <a:cubicBezTo>
                  <a:pt x="2264229" y="2085702"/>
                  <a:pt x="2921726" y="4016828"/>
                  <a:pt x="3709852" y="3847011"/>
                </a:cubicBezTo>
                <a:cubicBezTo>
                  <a:pt x="4497978" y="3677194"/>
                  <a:pt x="5617028" y="1267097"/>
                  <a:pt x="6374674" y="633548"/>
                </a:cubicBezTo>
                <a:cubicBezTo>
                  <a:pt x="7132320" y="0"/>
                  <a:pt x="8255726" y="45720"/>
                  <a:pt x="8255726" y="45720"/>
                </a:cubicBezTo>
                <a:lnTo>
                  <a:pt x="8255726" y="45720"/>
                </a:ln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itle 1"/>
          <p:cNvSpPr>
            <a:spLocks noGrp="1"/>
          </p:cNvSpPr>
          <p:nvPr>
            <p:ph type="title"/>
          </p:nvPr>
        </p:nvSpPr>
        <p:spPr>
          <a:xfrm>
            <a:off x="228600" y="609600"/>
            <a:ext cx="8229600" cy="1143000"/>
          </a:xfrm>
        </p:spPr>
        <p:txBody>
          <a:bodyPr/>
          <a:lstStyle/>
          <a:p>
            <a:r>
              <a:rPr lang="en-US" b="1" dirty="0" smtClean="0"/>
              <a:t>2016 Curve of Change Implementation</a:t>
            </a:r>
            <a:endParaRPr lang="en-US" b="1" dirty="0"/>
          </a:p>
        </p:txBody>
      </p:sp>
      <p:sp>
        <p:nvSpPr>
          <p:cNvPr id="2" name="Slide Number Placeholder 1"/>
          <p:cNvSpPr>
            <a:spLocks noGrp="1"/>
          </p:cNvSpPr>
          <p:nvPr>
            <p:ph type="sldNum" sz="quarter" idx="12"/>
          </p:nvPr>
        </p:nvSpPr>
        <p:spPr/>
        <p:txBody>
          <a:bodyPr/>
          <a:lstStyle/>
          <a:p>
            <a:fld id="{94D383E5-CD44-4E8E-A14B-87411563B6FF}" type="slidenum">
              <a:rPr lang="en-US" smtClean="0"/>
              <a:t>23</a:t>
            </a:fld>
            <a:endParaRPr lang="en-US" dirty="0"/>
          </a:p>
        </p:txBody>
      </p:sp>
    </p:spTree>
    <p:extLst>
      <p:ext uri="{BB962C8B-B14F-4D97-AF65-F5344CB8AC3E}">
        <p14:creationId xmlns:p14="http://schemas.microsoft.com/office/powerpoint/2010/main" val="3064811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24</a:t>
            </a:fld>
            <a:endParaRPr lang="en-US" dirty="0">
              <a:solidFill>
                <a:srgbClr val="000000"/>
              </a:solidFill>
            </a:endParaRPr>
          </a:p>
        </p:txBody>
      </p:sp>
      <p:sp>
        <p:nvSpPr>
          <p:cNvPr id="2" name="Title 1"/>
          <p:cNvSpPr>
            <a:spLocks noGrp="1"/>
          </p:cNvSpPr>
          <p:nvPr>
            <p:ph type="title" idx="4294967295"/>
          </p:nvPr>
        </p:nvSpPr>
        <p:spPr>
          <a:xfrm>
            <a:off x="0" y="304800"/>
            <a:ext cx="8382000" cy="1143000"/>
          </a:xfrm>
        </p:spPr>
        <p:txBody>
          <a:bodyPr>
            <a:normAutofit/>
          </a:bodyPr>
          <a:lstStyle/>
          <a:p>
            <a:pPr algn="ctr"/>
            <a:r>
              <a:rPr lang="en-US" b="1" dirty="0" smtClean="0"/>
              <a:t>Anticipated Implementation Timeline</a:t>
            </a:r>
            <a:endParaRPr lang="en-US"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28409553"/>
              </p:ext>
            </p:extLst>
          </p:nvPr>
        </p:nvGraphicFramePr>
        <p:xfrm>
          <a:off x="685800" y="1295400"/>
          <a:ext cx="7543800" cy="5416101"/>
        </p:xfrm>
        <a:graphic>
          <a:graphicData uri="http://schemas.openxmlformats.org/drawingml/2006/table">
            <a:tbl>
              <a:tblPr/>
              <a:tblGrid>
                <a:gridCol w="7543800"/>
              </a:tblGrid>
              <a:tr h="1693423">
                <a:tc>
                  <a:txBody>
                    <a:bodyPr/>
                    <a:lstStyle/>
                    <a:p>
                      <a:r>
                        <a:rPr lang="en-US" sz="2000" b="1" dirty="0">
                          <a:latin typeface="+mj-lt"/>
                        </a:rPr>
                        <a:t>2016-2017 School Year – </a:t>
                      </a:r>
                      <a:r>
                        <a:rPr lang="en-US" sz="2000" b="1" dirty="0" smtClean="0">
                          <a:latin typeface="+mj-lt"/>
                        </a:rPr>
                        <a:t>Curriculum Development</a:t>
                      </a:r>
                      <a:endParaRPr lang="en-US" sz="2000" b="1" dirty="0">
                        <a:latin typeface="+mj-lt"/>
                      </a:endParaRPr>
                    </a:p>
                    <a:p>
                      <a:r>
                        <a:rPr lang="en-US" sz="2000" dirty="0">
                          <a:latin typeface="+mj-lt"/>
                        </a:rPr>
                        <a:t>VDOE staff provides a </a:t>
                      </a:r>
                      <a:r>
                        <a:rPr lang="en-US" sz="2000" dirty="0" smtClean="0">
                          <a:latin typeface="+mj-lt"/>
                        </a:rPr>
                        <a:t>summary of the revisions to assist school </a:t>
                      </a:r>
                      <a:r>
                        <a:rPr lang="en-US" sz="2000" dirty="0">
                          <a:latin typeface="+mj-lt"/>
                        </a:rPr>
                        <a:t>divisions </a:t>
                      </a:r>
                      <a:r>
                        <a:rPr lang="en-US" sz="2000" dirty="0" smtClean="0">
                          <a:latin typeface="+mj-lt"/>
                        </a:rPr>
                        <a:t>in incorporating </a:t>
                      </a:r>
                      <a:r>
                        <a:rPr lang="en-US" sz="2000" dirty="0">
                          <a:latin typeface="+mj-lt"/>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mj-lt"/>
                        </a:rPr>
                        <a:t>2017-2018 School Year – </a:t>
                      </a:r>
                      <a:r>
                        <a:rPr lang="en-US" sz="2000" b="1" dirty="0" smtClean="0">
                          <a:latin typeface="+mj-lt"/>
                        </a:rPr>
                        <a:t>Crossover </a:t>
                      </a:r>
                      <a:r>
                        <a:rPr lang="en-US" sz="2000" b="1" dirty="0">
                          <a:latin typeface="+mj-lt"/>
                        </a:rPr>
                        <a:t>Year</a:t>
                      </a:r>
                    </a:p>
                    <a:p>
                      <a:r>
                        <a:rPr lang="en-US" sz="2000" dirty="0">
                          <a:latin typeface="+mj-lt"/>
                        </a:rPr>
                        <a:t>2009 Mathematics Standards of Learning and 2016 Mathematics Standards of Learning are included in the written and taught curricula. </a:t>
                      </a:r>
                      <a:r>
                        <a:rPr lang="en-US" sz="2000" dirty="0" smtClean="0">
                          <a:latin typeface="+mj-lt"/>
                        </a:rPr>
                        <a:t>Spring </a:t>
                      </a:r>
                      <a:r>
                        <a:rPr lang="en-US" sz="2000" dirty="0">
                          <a:latin typeface="+mj-lt"/>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mj-lt"/>
                        </a:rPr>
                        <a:t>2018-2019 School Year – Full-Implementation Year </a:t>
                      </a:r>
                    </a:p>
                    <a:p>
                      <a:r>
                        <a:rPr lang="en-US" sz="2000" dirty="0">
                          <a:latin typeface="+mj-lt"/>
                        </a:rPr>
                        <a:t>Written and taught curricula reflect the 2016 Mathematics Standards of Learning. </a:t>
                      </a:r>
                      <a:r>
                        <a:rPr lang="en-US" sz="2000" dirty="0" smtClean="0">
                          <a:latin typeface="+mj-lt"/>
                        </a:rPr>
                        <a:t> Standards </a:t>
                      </a:r>
                      <a:r>
                        <a:rPr lang="en-US" sz="2000" dirty="0">
                          <a:latin typeface="+mj-lt"/>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sp>
        <p:nvSpPr>
          <p:cNvPr id="3" name="Explosion 2 2"/>
          <p:cNvSpPr/>
          <p:nvPr/>
        </p:nvSpPr>
        <p:spPr>
          <a:xfrm rot="13647028">
            <a:off x="5553070" y="1105530"/>
            <a:ext cx="3345043" cy="224240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2086811">
            <a:off x="6331987" y="2122899"/>
            <a:ext cx="2244410" cy="461665"/>
          </a:xfrm>
          <a:prstGeom prst="rect">
            <a:avLst/>
          </a:prstGeom>
          <a:noFill/>
        </p:spPr>
        <p:txBody>
          <a:bodyPr wrap="square" rtlCol="0">
            <a:spAutoFit/>
          </a:bodyPr>
          <a:lstStyle/>
          <a:p>
            <a:r>
              <a:rPr lang="en-US" sz="2400" b="1" dirty="0" smtClean="0"/>
              <a:t>Turn and Talk</a:t>
            </a:r>
            <a:endParaRPr lang="en-US" sz="2400" b="1" dirty="0"/>
          </a:p>
        </p:txBody>
      </p:sp>
    </p:spTree>
    <p:extLst>
      <p:ext uri="{BB962C8B-B14F-4D97-AF65-F5344CB8AC3E}">
        <p14:creationId xmlns:p14="http://schemas.microsoft.com/office/powerpoint/2010/main" val="2643569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b="1" dirty="0" smtClean="0"/>
              <a:t>Foci of Revisions</a:t>
            </a:r>
            <a:endParaRPr lang="en-US" b="1" dirty="0"/>
          </a:p>
        </p:txBody>
      </p:sp>
      <p:sp>
        <p:nvSpPr>
          <p:cNvPr id="3" name="Content Placeholder 2"/>
          <p:cNvSpPr>
            <a:spLocks noGrp="1"/>
          </p:cNvSpPr>
          <p:nvPr>
            <p:ph idx="1"/>
          </p:nvPr>
        </p:nvSpPr>
        <p:spPr>
          <a:xfrm>
            <a:off x="152400" y="1600201"/>
            <a:ext cx="8305800" cy="4525963"/>
          </a:xfrm>
        </p:spPr>
        <p:txBody>
          <a:bodyPr>
            <a:normAutofit fontScale="92500" lnSpcReduction="1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sz="3000" dirty="0"/>
          </a:p>
          <a:p>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719652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b="1" dirty="0" smtClean="0"/>
              <a:t>Standards of Learning</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300" dirty="0" smtClean="0"/>
              <a:t>2016 Mathematics Standards of Learning</a:t>
            </a:r>
          </a:p>
          <a:p>
            <a:pPr lvl="1"/>
            <a:r>
              <a:rPr lang="en-US" sz="3400" dirty="0" smtClean="0"/>
              <a:t>Introductory Statements</a:t>
            </a:r>
          </a:p>
          <a:p>
            <a:pPr lvl="2"/>
            <a:r>
              <a:rPr lang="en-US" sz="3400" dirty="0" smtClean="0"/>
              <a:t>Mathematical Process Goals for Students</a:t>
            </a:r>
          </a:p>
          <a:p>
            <a:pPr lvl="2"/>
            <a:r>
              <a:rPr lang="en-US" sz="3400" dirty="0" smtClean="0"/>
              <a:t>Instructional Technology (new)</a:t>
            </a:r>
          </a:p>
          <a:p>
            <a:pPr lvl="2"/>
            <a:r>
              <a:rPr lang="en-US" sz="3400" dirty="0" smtClean="0"/>
              <a:t>Computational Fluency (new)</a:t>
            </a:r>
          </a:p>
          <a:p>
            <a:pPr lvl="2"/>
            <a:r>
              <a:rPr lang="en-US" sz="3400" dirty="0" smtClean="0"/>
              <a:t>Algebra Readiness (new)</a:t>
            </a:r>
          </a:p>
          <a:p>
            <a:pPr lvl="2"/>
            <a:r>
              <a:rPr lang="en-US" sz="3400" dirty="0" smtClean="0"/>
              <a:t>Equity (new)</a:t>
            </a:r>
          </a:p>
          <a:p>
            <a:pPr lvl="1"/>
            <a:r>
              <a:rPr lang="en-US" sz="3400" dirty="0" smtClean="0"/>
              <a:t>Grade Level/Course Introduction</a:t>
            </a:r>
          </a:p>
          <a:p>
            <a:pPr lvl="1"/>
            <a:r>
              <a:rPr lang="en-US" sz="3400" dirty="0" smtClean="0"/>
              <a:t>Content Strands and Standards of Learning</a:t>
            </a:r>
          </a:p>
          <a:p>
            <a:endParaRPr lang="en-US"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858641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1143000"/>
          </a:xfrm>
        </p:spPr>
        <p:txBody>
          <a:bodyPr>
            <a:normAutofit/>
          </a:bodyPr>
          <a:lstStyle/>
          <a:p>
            <a:r>
              <a:rPr lang="en-US" b="1" dirty="0" smtClean="0"/>
              <a:t>Curriculum Framework</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4000" dirty="0" smtClean="0"/>
              <a:t>2016 Mathematics Standards of Learning Curriculum Frameworks</a:t>
            </a:r>
          </a:p>
          <a:p>
            <a:pPr lvl="1"/>
            <a:r>
              <a:rPr lang="en-US" sz="3600" dirty="0"/>
              <a:t>Introductory statements </a:t>
            </a:r>
          </a:p>
          <a:p>
            <a:pPr lvl="1"/>
            <a:r>
              <a:rPr lang="en-US" sz="3600" dirty="0"/>
              <a:t>Content strand overviews (K-8)</a:t>
            </a:r>
          </a:p>
          <a:p>
            <a:pPr lvl="1"/>
            <a:r>
              <a:rPr lang="en-US" sz="3600" dirty="0"/>
              <a:t>Standards of Learning for the grade level or course</a:t>
            </a:r>
          </a:p>
          <a:p>
            <a:pPr lvl="1"/>
            <a:r>
              <a:rPr lang="en-US" sz="3600" dirty="0"/>
              <a:t>Understanding the Standard – information that supports mathematics content knowledge</a:t>
            </a:r>
          </a:p>
          <a:p>
            <a:pPr lvl="1"/>
            <a:r>
              <a:rPr lang="en-US" sz="3600" dirty="0"/>
              <a:t>Essential Knowledge and Skills – information that provides expectations for student learning</a:t>
            </a:r>
            <a:endParaRPr lang="en-US" sz="36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857426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513154729"/>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28</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spTree>
    <p:extLst>
      <p:ext uri="{BB962C8B-B14F-4D97-AF65-F5344CB8AC3E}">
        <p14:creationId xmlns:p14="http://schemas.microsoft.com/office/powerpoint/2010/main" val="3590583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fontScale="90000"/>
          </a:bodyPr>
          <a:lstStyle/>
          <a:p>
            <a:r>
              <a:rPr lang="en-US" b="1" dirty="0" smtClean="0"/>
              <a:t>Format 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r>
              <a:rPr lang="en-US" sz="2400" dirty="0" smtClean="0"/>
              <a:t>consistency with other disciplines </a:t>
            </a:r>
          </a:p>
          <a:p>
            <a:pPr lvl="1"/>
            <a:r>
              <a:rPr lang="en-US" sz="2400" dirty="0" smtClean="0"/>
              <a:t>consistency within mathematics levels</a:t>
            </a:r>
          </a:p>
          <a:p>
            <a:r>
              <a:rPr lang="en-US" sz="2800" dirty="0" smtClean="0"/>
              <a:t>Indicators of SOL sub-bullet added to each bullet within the Essential Knowledge and Skills</a:t>
            </a:r>
          </a:p>
          <a:p>
            <a:r>
              <a:rPr lang="en-US" sz="2800" dirty="0" smtClean="0"/>
              <a:t>Indicator of objectives measured without a calculator on state assessments </a:t>
            </a:r>
          </a:p>
          <a:p>
            <a:r>
              <a:rPr lang="en-US" sz="2800" dirty="0" smtClean="0"/>
              <a:t>Reduction in number of standards – many levels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857426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831069"/>
            <a:ext cx="6629400" cy="1569660"/>
          </a:xfrm>
          <a:prstGeom prst="rect">
            <a:avLst/>
          </a:prstGeom>
          <a:noFill/>
        </p:spPr>
        <p:txBody>
          <a:bodyPr wrap="square" rtlCol="0">
            <a:spAutoFit/>
          </a:bodyPr>
          <a:lstStyle/>
          <a:p>
            <a:pPr algn="ctr"/>
            <a:r>
              <a:rPr lang="en-US" sz="3200" b="1" dirty="0"/>
              <a:t>2015-2016 Statewide Mathematics </a:t>
            </a:r>
            <a:r>
              <a:rPr lang="en-US" sz="3200" b="1" dirty="0" smtClean="0"/>
              <a:t>Assessment Results</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3</a:t>
            </a:fld>
            <a:endParaRPr lang="en-US" dirty="0"/>
          </a:p>
        </p:txBody>
      </p:sp>
    </p:spTree>
    <p:extLst>
      <p:ext uri="{BB962C8B-B14F-4D97-AF65-F5344CB8AC3E}">
        <p14:creationId xmlns:p14="http://schemas.microsoft.com/office/powerpoint/2010/main" val="3753280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7010400" y="6400197"/>
            <a:ext cx="2133600" cy="476251"/>
          </a:xfrm>
        </p:spPr>
        <p:txBody>
          <a:bodyPr/>
          <a:lstStyle/>
          <a:p>
            <a:pPr>
              <a:defRPr/>
            </a:pPr>
            <a:fld id="{623CCD90-6554-45FD-866D-1D0DE01CCFD2}" type="slidenum">
              <a:rPr lang="en-US" smtClean="0">
                <a:solidFill>
                  <a:srgbClr val="000000"/>
                </a:solidFill>
              </a:rPr>
              <a:pPr>
                <a:defRPr/>
              </a:pPr>
              <a:t>30</a:t>
            </a:fld>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96" y="762000"/>
            <a:ext cx="8408404" cy="596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9019" y="2308243"/>
            <a:ext cx="3443083" cy="442282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7315200" y="38100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534400" y="41148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001000" y="45720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15200" y="49530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24700" y="5314391"/>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420100" y="55626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264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9144000" cy="1143000"/>
          </a:xfrm>
        </p:spPr>
        <p:txBody>
          <a:bodyPr>
            <a:noAutofit/>
          </a:bodyPr>
          <a:lstStyle/>
          <a:p>
            <a:r>
              <a:rPr lang="en-US" b="1" dirty="0"/>
              <a:t>Vertical Progression of </a:t>
            </a:r>
            <a:r>
              <a:rPr lang="en-US" b="1" dirty="0" smtClean="0"/>
              <a:t>Mathematics </a:t>
            </a:r>
            <a:r>
              <a:rPr lang="en-US" b="1" dirty="0"/>
              <a:t>Content</a:t>
            </a:r>
          </a:p>
        </p:txBody>
      </p:sp>
      <p:sp>
        <p:nvSpPr>
          <p:cNvPr id="3" name="Content Placeholder 2"/>
          <p:cNvSpPr>
            <a:spLocks noGrp="1"/>
          </p:cNvSpPr>
          <p:nvPr>
            <p:ph idx="1"/>
          </p:nvPr>
        </p:nvSpPr>
        <p:spPr>
          <a:xfrm>
            <a:off x="457200" y="1722437"/>
            <a:ext cx="7543800" cy="4525963"/>
          </a:xfrm>
        </p:spPr>
        <p:txBody>
          <a:bodyPr>
            <a:normAutofit/>
          </a:bodyPr>
          <a:lstStyle/>
          <a:p>
            <a:pPr marL="0" indent="0">
              <a:buNone/>
            </a:pPr>
            <a:r>
              <a:rPr lang="en-US" sz="3000" dirty="0" smtClean="0"/>
              <a:t>Overall reduction in the number of standards from 285 to 259</a:t>
            </a:r>
            <a:r>
              <a:rPr lang="en-US" sz="3000" b="1" dirty="0" smtClean="0"/>
              <a:t> </a:t>
            </a:r>
            <a:endParaRPr lang="en-US" sz="3000" b="1" dirty="0"/>
          </a:p>
          <a:p>
            <a:r>
              <a:rPr lang="en-US" sz="2500" dirty="0" smtClean="0"/>
              <a:t>Consolidation of related concepts and skills</a:t>
            </a:r>
          </a:p>
          <a:p>
            <a:pPr lvl="1"/>
            <a:r>
              <a:rPr lang="en-US" sz="2500" dirty="0" smtClean="0"/>
              <a:t>Reduction of repetition</a:t>
            </a:r>
          </a:p>
          <a:p>
            <a:pPr lvl="1"/>
            <a:r>
              <a:rPr lang="en-US" sz="2500" dirty="0" smtClean="0"/>
              <a:t>Improvement of the developmental progression</a:t>
            </a:r>
          </a:p>
          <a:p>
            <a:pPr lvl="1"/>
            <a:r>
              <a:rPr lang="en-US" sz="2500" dirty="0" smtClean="0"/>
              <a:t>Deletion of content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12516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70228526"/>
              </p:ext>
            </p:extLst>
          </p:nvPr>
        </p:nvGraphicFramePr>
        <p:xfrm>
          <a:off x="1219201" y="838192"/>
          <a:ext cx="6552894" cy="5871962"/>
        </p:xfrm>
        <a:graphic>
          <a:graphicData uri="http://schemas.openxmlformats.org/drawingml/2006/table">
            <a:tbl>
              <a:tblPr/>
              <a:tblGrid>
                <a:gridCol w="3660582"/>
                <a:gridCol w="964104"/>
                <a:gridCol w="964104"/>
                <a:gridCol w="964104"/>
              </a:tblGrid>
              <a:tr h="291702">
                <a:tc>
                  <a:txBody>
                    <a:bodyPr/>
                    <a:lstStyle/>
                    <a:p>
                      <a:pPr algn="ctr" fontAlgn="b"/>
                      <a:r>
                        <a:rPr lang="en-US" sz="1800" b="1" i="0" u="none" strike="noStrike" dirty="0">
                          <a:solidFill>
                            <a:srgbClr val="FFFFFF"/>
                          </a:solidFill>
                          <a:effectLst/>
                          <a:latin typeface="Calibri"/>
                        </a:rPr>
                        <a:t>Grade Level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a:rPr>
                        <a:t>2009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a:rPr>
                        <a:t>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a:rPr>
                        <a:t>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291702">
                <a:tc>
                  <a:txBody>
                    <a:bodyPr/>
                    <a:lstStyle/>
                    <a:p>
                      <a:pPr algn="ctr" fontAlgn="b"/>
                      <a:r>
                        <a:rPr lang="en-US" sz="1800" b="0" i="0" u="none" strike="noStrike" dirty="0">
                          <a:solidFill>
                            <a:srgbClr val="000000"/>
                          </a:solidFill>
                          <a:effectLst/>
                          <a:latin typeface="Calibri"/>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56">
                <a:tc>
                  <a:txBody>
                    <a:bodyPr/>
                    <a:lstStyle/>
                    <a:p>
                      <a:pPr algn="ctr" fontAlgn="b"/>
                      <a:r>
                        <a:rPr lang="en-US" sz="18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19</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14</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-6</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13</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Algebra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Geometry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l" fontAlgn="b"/>
                      <a:r>
                        <a:rPr lang="en-US" sz="1800" b="0" i="0" u="none" strike="noStrike" dirty="0">
                          <a:solidFill>
                            <a:srgbClr val="000000"/>
                          </a:solidFill>
                          <a:effectLst/>
                          <a:latin typeface="Calibri"/>
                        </a:rPr>
                        <a:t>Algebra, Functions, and Data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Algebra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Mathematical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Probability &amp; Statistics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Discrete Mathematics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02">
                <a:tc>
                  <a:txBody>
                    <a:bodyPr/>
                    <a:lstStyle/>
                    <a:p>
                      <a:pPr algn="ctr" fontAlgn="b"/>
                      <a:r>
                        <a:rPr lang="en-US" sz="1800" b="0" i="0" u="none" strike="noStrike" dirty="0">
                          <a:solidFill>
                            <a:srgbClr val="000000"/>
                          </a:solidFill>
                          <a:effectLst/>
                          <a:latin typeface="Calibri"/>
                        </a:rPr>
                        <a:t>Computer Mathematics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286">
                <a:tc>
                  <a:txBody>
                    <a:bodyPr/>
                    <a:lstStyle/>
                    <a:p>
                      <a:pPr algn="ctr" fontAlgn="b"/>
                      <a:r>
                        <a:rPr lang="en-US" sz="1800" b="0" i="0" u="none" strike="noStrike" dirty="0">
                          <a:solidFill>
                            <a:srgbClr val="000000"/>
                          </a:solidFill>
                          <a:effectLst/>
                          <a:latin typeface="Calibri"/>
                        </a:rPr>
                        <a:t>Trigonometry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06286">
                <a:tc>
                  <a:txBody>
                    <a:bodyPr/>
                    <a:lstStyle/>
                    <a:p>
                      <a:pPr algn="l" fontAlgn="b"/>
                      <a:r>
                        <a:rPr lang="en-US" sz="1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259</a:t>
                      </a:r>
                      <a:endParaRPr lang="en-US"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-26</a:t>
                      </a:r>
                      <a:endParaRPr lang="en-US"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rot="16200000">
            <a:off x="7293074" y="1948934"/>
            <a:ext cx="2057398" cy="369332"/>
          </a:xfrm>
          <a:prstGeom prst="rect">
            <a:avLst/>
          </a:prstGeom>
          <a:noFill/>
        </p:spPr>
        <p:txBody>
          <a:bodyPr wrap="square" rtlCol="0">
            <a:spAutoFit/>
          </a:bodyPr>
          <a:lstStyle/>
          <a:p>
            <a:pPr algn="ctr"/>
            <a:r>
              <a:rPr lang="en-US" dirty="0" smtClean="0">
                <a:solidFill>
                  <a:srgbClr val="FF0000"/>
                </a:solidFill>
              </a:rPr>
              <a:t>Reduction of 24</a:t>
            </a:r>
            <a:endParaRPr lang="en-US" dirty="0">
              <a:solidFill>
                <a:srgbClr val="FF0000"/>
              </a:solidFill>
            </a:endParaRPr>
          </a:p>
        </p:txBody>
      </p:sp>
      <p:sp>
        <p:nvSpPr>
          <p:cNvPr id="9" name="Right Brace 8"/>
          <p:cNvSpPr/>
          <p:nvPr/>
        </p:nvSpPr>
        <p:spPr>
          <a:xfrm>
            <a:off x="7733800" y="1140525"/>
            <a:ext cx="527843" cy="26289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143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b="1" dirty="0" smtClean="0"/>
              <a:t>Support for Teachers</a:t>
            </a:r>
            <a:endParaRPr lang="en-US" b="1" dirty="0"/>
          </a:p>
        </p:txBody>
      </p:sp>
      <p:sp>
        <p:nvSpPr>
          <p:cNvPr id="3" name="Content Placeholder 2"/>
          <p:cNvSpPr>
            <a:spLocks noGrp="1"/>
          </p:cNvSpPr>
          <p:nvPr>
            <p:ph idx="1"/>
          </p:nvPr>
        </p:nvSpPr>
        <p:spPr/>
        <p:txBody>
          <a:bodyPr>
            <a:normAutofit/>
          </a:bodyPr>
          <a:lstStyle/>
          <a:p>
            <a:r>
              <a:rPr lang="en-US" sz="2800" dirty="0" smtClean="0"/>
              <a:t>Significant additions to the Understanding the Standard column including</a:t>
            </a:r>
          </a:p>
          <a:p>
            <a:pPr lvl="1"/>
            <a:r>
              <a:rPr lang="en-US" sz="2400" dirty="0" smtClean="0"/>
              <a:t>Definitions</a:t>
            </a:r>
          </a:p>
          <a:p>
            <a:pPr lvl="1"/>
            <a:r>
              <a:rPr lang="en-US" sz="2400" dirty="0" smtClean="0"/>
              <a:t>Explanations</a:t>
            </a:r>
          </a:p>
          <a:p>
            <a:pPr lvl="1"/>
            <a:r>
              <a:rPr lang="en-US" sz="2400" dirty="0" smtClean="0"/>
              <a:t>Examples</a:t>
            </a:r>
          </a:p>
          <a:p>
            <a:pPr lvl="1"/>
            <a:r>
              <a:rPr lang="en-US" sz="2400" dirty="0" smtClean="0"/>
              <a:t>Instructional connections</a:t>
            </a:r>
          </a:p>
          <a:p>
            <a:r>
              <a:rPr lang="en-US" sz="2800" dirty="0" smtClean="0"/>
              <a:t>Improvements in precision</a:t>
            </a:r>
            <a:r>
              <a:rPr lang="en-US" sz="2800" dirty="0"/>
              <a:t>, </a:t>
            </a:r>
            <a:r>
              <a:rPr lang="en-US" sz="2800" dirty="0" smtClean="0"/>
              <a:t>clarity</a:t>
            </a:r>
            <a:r>
              <a:rPr lang="en-US" sz="2800" dirty="0"/>
              <a:t>, and </a:t>
            </a:r>
            <a:r>
              <a:rPr lang="en-US" sz="2800" dirty="0" smtClean="0"/>
              <a:t>consistency </a:t>
            </a:r>
            <a:r>
              <a:rPr lang="en-US" sz="2800" dirty="0"/>
              <a:t>in </a:t>
            </a:r>
            <a:r>
              <a:rPr lang="en-US" sz="2800" dirty="0" smtClean="0"/>
              <a:t>language K-12</a:t>
            </a:r>
            <a:endParaRPr lang="en-US" sz="2800"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0188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b="1" dirty="0" smtClean="0"/>
              <a:t>Table Talk – Introductory Statements</a:t>
            </a:r>
            <a:endParaRPr lang="en-US" b="1" dirty="0"/>
          </a:p>
        </p:txBody>
      </p:sp>
      <p:sp>
        <p:nvSpPr>
          <p:cNvPr id="3" name="Content Placeholder 2"/>
          <p:cNvSpPr>
            <a:spLocks noGrp="1"/>
          </p:cNvSpPr>
          <p:nvPr>
            <p:ph idx="1"/>
          </p:nvPr>
        </p:nvSpPr>
        <p:spPr/>
        <p:txBody>
          <a:bodyPr/>
          <a:lstStyle/>
          <a:p>
            <a:r>
              <a:rPr lang="en-US" dirty="0" smtClean="0"/>
              <a:t>Read excerpt from Introductory statements</a:t>
            </a:r>
          </a:p>
          <a:p>
            <a:r>
              <a:rPr lang="en-US" dirty="0" smtClean="0"/>
              <a:t>Think about implications for your work</a:t>
            </a:r>
          </a:p>
          <a:p>
            <a:r>
              <a:rPr lang="en-US" dirty="0" smtClean="0"/>
              <a:t>Round robin share out to discuss impacts on instruction with whole table</a:t>
            </a:r>
          </a:p>
          <a:p>
            <a:endParaRPr lang="en-US" dirty="0"/>
          </a:p>
        </p:txBody>
      </p:sp>
      <p:sp>
        <p:nvSpPr>
          <p:cNvPr id="5" name="Slide Number Placeholder 4"/>
          <p:cNvSpPr>
            <a:spLocks noGrp="1"/>
          </p:cNvSpPr>
          <p:nvPr>
            <p:ph type="sldNum" sz="quarter" idx="12"/>
          </p:nvPr>
        </p:nvSpPr>
        <p:spPr/>
        <p:txBody>
          <a:bodyPr/>
          <a:lstStyle/>
          <a:p>
            <a:fld id="{94D383E5-CD44-4E8E-A14B-87411563B6FF}" type="slidenum">
              <a:rPr lang="en-US" smtClean="0"/>
              <a:t>34</a:t>
            </a:fld>
            <a:endParaRPr lang="en-US" dirty="0"/>
          </a:p>
        </p:txBody>
      </p:sp>
      <p:pic>
        <p:nvPicPr>
          <p:cNvPr id="7170" name="Picture 2" descr="C:\Users\Tina.Mazzacane@doe.virginia.gov\AppData\Local\Microsoft\Windows\Temporary Internet Files\Content.IE5\NMQ62NX4\kaga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665" y="4038600"/>
            <a:ext cx="36004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0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b="1" dirty="0" smtClean="0"/>
              <a:t>Instructional Technology</a:t>
            </a:r>
            <a:endParaRPr lang="en-US" b="1" dirty="0"/>
          </a:p>
        </p:txBody>
      </p:sp>
      <p:sp>
        <p:nvSpPr>
          <p:cNvPr id="3" name="Content Placeholder 2"/>
          <p:cNvSpPr>
            <a:spLocks noGrp="1"/>
          </p:cNvSpPr>
          <p:nvPr>
            <p:ph idx="1"/>
          </p:nvPr>
        </p:nvSpPr>
        <p:spPr/>
        <p:txBody>
          <a:bodyPr/>
          <a:lstStyle/>
          <a:p>
            <a:pPr marL="0" indent="0">
              <a:buNone/>
            </a:pPr>
            <a:r>
              <a:rPr lang="en-US" dirty="0" smtClean="0"/>
              <a:t>“The </a:t>
            </a:r>
            <a:r>
              <a:rPr lang="en-US" dirty="0"/>
              <a:t>use of appropriate technology and the interpretation of the results from applying technology tools must be an integral part of teaching, learning, and assessment. However, facility in the use of technology shall not be regarded as a substitute for a student’s understanding of quantitative and algebraic concepts and relationships or for proficiency in basic computations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35</a:t>
            </a:fld>
            <a:endParaRPr lang="en-US" dirty="0"/>
          </a:p>
        </p:txBody>
      </p:sp>
      <p:pic>
        <p:nvPicPr>
          <p:cNvPr id="8194" name="Picture 2" descr="C:\Program Files (x86)\Microsoft Office\MEDIA\CAGCAT10\j028541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89760"/>
            <a:ext cx="1445821" cy="137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04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838200"/>
          </a:xfrm>
        </p:spPr>
        <p:txBody>
          <a:bodyPr/>
          <a:lstStyle/>
          <a:p>
            <a:r>
              <a:rPr lang="en-US" b="1" dirty="0" smtClean="0"/>
              <a:t>Computational Fluency</a:t>
            </a:r>
            <a:endParaRPr lang="en-US" b="1"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600" dirty="0" smtClean="0"/>
              <a:t>“Mathematics </a:t>
            </a:r>
            <a:r>
              <a:rPr lang="en-US" sz="2600" dirty="0"/>
              <a:t>instruction must develop students’ conceptual understanding, computational fluency, and problem-solving skills. The development of related conceptual understanding and computational skills should be balanced and intertwined, each supporting the other and reinforcing learning. Computational fluency refers to having flexible, efficient and accurate methods for computing.  Students exhibit computational fluency when they demonstrate strategic thinking and flexibility in the computational methods they choose, understand and can explain, and produce accurate answers efficiently</a:t>
            </a:r>
            <a:r>
              <a:rPr lang="en-US" sz="2600" dirty="0" smtClean="0"/>
              <a:t>.”</a:t>
            </a: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36</a:t>
            </a:fld>
            <a:endParaRPr lang="en-US" dirty="0"/>
          </a:p>
        </p:txBody>
      </p:sp>
      <p:pic>
        <p:nvPicPr>
          <p:cNvPr id="9218" name="Picture 2" descr="C:\Users\Tina.Mazzacane@doe.virginia.gov\AppData\Local\Microsoft\Windows\Temporary Internet Files\Content.IE5\31QCW0L0\mat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685800"/>
            <a:ext cx="164962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35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838200"/>
          </a:xfrm>
        </p:spPr>
        <p:txBody>
          <a:bodyPr/>
          <a:lstStyle/>
          <a:p>
            <a:r>
              <a:rPr lang="en-US" b="1" dirty="0" smtClean="0"/>
              <a:t>Algebra Readiness</a:t>
            </a:r>
            <a:endParaRPr lang="en-US" b="1"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800" dirty="0" smtClean="0"/>
              <a:t>““</a:t>
            </a:r>
            <a:r>
              <a:rPr lang="en-US" sz="2800" dirty="0"/>
              <a:t>Algebra readiness” describes the mastery of, and the ability to apply, the Mathematics Standards of Learning, including the Mathematical Process Goals for Students, for kindergarten through grade 8.  The study of algebraic thinking begins in kindergarten and is progressively formalized prior to the study of the algebraic content found in the Algebra I Standards of Learning</a:t>
            </a:r>
            <a:r>
              <a:rPr lang="en-US" sz="2800" dirty="0" smtClean="0"/>
              <a:t>.” </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37</a:t>
            </a:fld>
            <a:endParaRPr lang="en-US" dirty="0"/>
          </a:p>
        </p:txBody>
      </p:sp>
      <p:pic>
        <p:nvPicPr>
          <p:cNvPr id="10242" name="Picture 2" descr="C:\Users\Tina.Mazzacane@doe.virginia.gov\AppData\Local\Microsoft\Windows\Temporary Internet Files\Content.IE5\31QCW0L0\circle_of_algebra[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417" y="621475"/>
            <a:ext cx="1112108"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79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23" y="609600"/>
            <a:ext cx="8229600" cy="1143000"/>
          </a:xfrm>
        </p:spPr>
        <p:txBody>
          <a:bodyPr/>
          <a:lstStyle/>
          <a:p>
            <a:r>
              <a:rPr lang="en-US" b="1" dirty="0" smtClean="0"/>
              <a:t>Algebra Readiness</a:t>
            </a:r>
            <a:endParaRPr lang="en-US" b="1" dirty="0"/>
          </a:p>
        </p:txBody>
      </p:sp>
      <p:sp>
        <p:nvSpPr>
          <p:cNvPr id="3" name="Content Placeholder 2"/>
          <p:cNvSpPr>
            <a:spLocks noGrp="1"/>
          </p:cNvSpPr>
          <p:nvPr>
            <p:ph idx="1"/>
          </p:nvPr>
        </p:nvSpPr>
        <p:spPr>
          <a:xfrm>
            <a:off x="457200" y="1600201"/>
            <a:ext cx="8229600" cy="4525963"/>
          </a:xfrm>
        </p:spPr>
        <p:txBody>
          <a:bodyPr/>
          <a:lstStyle/>
          <a:p>
            <a:r>
              <a:rPr lang="en-US" dirty="0" smtClean="0"/>
              <a:t>Introduction to the 2009 Grade 7 Mathematics SOL</a:t>
            </a:r>
          </a:p>
          <a:p>
            <a:pPr lvl="1"/>
            <a:r>
              <a:rPr lang="en-US" dirty="0"/>
              <a:t>“Students who successfully complete the seventh-grade standards should be prepared to study Algebra I in grade eight</a:t>
            </a:r>
            <a:r>
              <a:rPr lang="en-US" dirty="0" smtClean="0"/>
              <a:t>.” </a:t>
            </a:r>
          </a:p>
          <a:p>
            <a:r>
              <a:rPr lang="en-US" dirty="0" smtClean="0"/>
              <a:t>Replaced with an introductory paragraph</a:t>
            </a:r>
          </a:p>
          <a:p>
            <a:pPr lvl="1"/>
            <a:r>
              <a:rPr lang="en-US" dirty="0" smtClean="0"/>
              <a:t>““Algebra readiness” </a:t>
            </a:r>
            <a:r>
              <a:rPr lang="en-US" dirty="0"/>
              <a:t>describes the mastery of, and the ability to apply, the Mathematics Standards of Learning, including the Mathematical Process Goals for Students, for kindergarten through grade 8</a:t>
            </a:r>
            <a:r>
              <a:rPr lang="en-US" dirty="0" smtClean="0"/>
              <a:t>.</a:t>
            </a:r>
            <a:r>
              <a:rPr lang="en-US" i="1" dirty="0" smtClean="0"/>
              <a:t>” </a:t>
            </a:r>
            <a:r>
              <a:rPr lang="en-US" dirty="0" smtClean="0"/>
              <a:t>	</a:t>
            </a:r>
            <a:endParaRPr lang="en-US" dirty="0"/>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38</a:t>
            </a:fld>
            <a:endParaRPr lang="en-US" dirty="0">
              <a:solidFill>
                <a:srgbClr val="000000"/>
              </a:solidFill>
            </a:endParaRPr>
          </a:p>
        </p:txBody>
      </p:sp>
      <p:sp>
        <p:nvSpPr>
          <p:cNvPr id="5" name="TextBox 4"/>
          <p:cNvSpPr txBox="1"/>
          <p:nvPr/>
        </p:nvSpPr>
        <p:spPr>
          <a:xfrm rot="20523069">
            <a:off x="2929619" y="2926424"/>
            <a:ext cx="3084408" cy="707886"/>
          </a:xfrm>
          <a:prstGeom prst="rect">
            <a:avLst/>
          </a:prstGeom>
          <a:solidFill>
            <a:srgbClr val="FFC000"/>
          </a:solidFill>
        </p:spPr>
        <p:txBody>
          <a:bodyPr wrap="square" rtlCol="0">
            <a:spAutoFit/>
          </a:bodyPr>
          <a:lstStyle/>
          <a:p>
            <a:pPr algn="ctr"/>
            <a:r>
              <a:rPr lang="en-US" sz="4000" b="1" dirty="0" smtClean="0"/>
              <a:t>REMOVED</a:t>
            </a:r>
            <a:endParaRPr lang="en-US" sz="4000" b="1" dirty="0"/>
          </a:p>
        </p:txBody>
      </p:sp>
    </p:spTree>
    <p:extLst>
      <p:ext uri="{BB962C8B-B14F-4D97-AF65-F5344CB8AC3E}">
        <p14:creationId xmlns:p14="http://schemas.microsoft.com/office/powerpoint/2010/main" val="4065690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838200"/>
          </a:xfrm>
        </p:spPr>
        <p:txBody>
          <a:bodyPr/>
          <a:lstStyle/>
          <a:p>
            <a:r>
              <a:rPr lang="en-US" b="1" dirty="0" smtClean="0"/>
              <a:t>Equity</a:t>
            </a:r>
            <a:endParaRPr lang="en-US" b="1"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“Mathematics </a:t>
            </a:r>
            <a:r>
              <a:rPr lang="en-US" dirty="0"/>
              <a:t>programs should have an expectation of equity by providing all students access to quality mathematics instruction and offerings that are responsive to and respectful of students’ prior experiences, talents, interests, and cultural perspectives.  Successful mathematics programs challenge students to maximize their academic potential and provide consistent monitoring, support, and encouragement to ensure success for all</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39</a:t>
            </a:fld>
            <a:endParaRPr lang="en-US" dirty="0"/>
          </a:p>
        </p:txBody>
      </p:sp>
      <p:pic>
        <p:nvPicPr>
          <p:cNvPr id="11266" name="Picture 2" descr="C:\Users\Tina.Mazzacane@doe.virginia.gov\AppData\Local\Microsoft\Windows\Temporary Internet Files\Content.IE5\A03UQPBV\clip-art0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9375" y="650174"/>
            <a:ext cx="1389705" cy="144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54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t>SOL Statewide Test Results</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958" y="1564030"/>
            <a:ext cx="7772400" cy="508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4D383E5-CD44-4E8E-A14B-87411563B6FF}" type="slidenum">
              <a:rPr lang="en-US" smtClean="0"/>
              <a:t>4</a:t>
            </a:fld>
            <a:endParaRPr lang="en-US" dirty="0"/>
          </a:p>
        </p:txBody>
      </p:sp>
    </p:spTree>
    <p:extLst>
      <p:ext uri="{BB962C8B-B14F-4D97-AF65-F5344CB8AC3E}">
        <p14:creationId xmlns:p14="http://schemas.microsoft.com/office/powerpoint/2010/main" val="851483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831069"/>
            <a:ext cx="7391400" cy="1077218"/>
          </a:xfrm>
          <a:prstGeom prst="rect">
            <a:avLst/>
          </a:prstGeom>
          <a:noFill/>
        </p:spPr>
        <p:txBody>
          <a:bodyPr wrap="square" rtlCol="0">
            <a:spAutoFit/>
          </a:bodyPr>
          <a:lstStyle/>
          <a:p>
            <a:pPr algn="ctr"/>
            <a:r>
              <a:rPr lang="en-US" sz="3200" b="1" dirty="0" smtClean="0"/>
              <a:t>Overview of 2016 Crosswalk </a:t>
            </a:r>
          </a:p>
          <a:p>
            <a:pPr algn="ctr"/>
            <a:r>
              <a:rPr lang="en-US" sz="3200" b="1" dirty="0" smtClean="0"/>
              <a:t>(Summary of Revisions) Documents</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40</a:t>
            </a:fld>
            <a:endParaRPr lang="en-US" dirty="0"/>
          </a:p>
        </p:txBody>
      </p:sp>
    </p:spTree>
    <p:extLst>
      <p:ext uri="{BB962C8B-B14F-4D97-AF65-F5344CB8AC3E}">
        <p14:creationId xmlns:p14="http://schemas.microsoft.com/office/powerpoint/2010/main" val="2326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Overview of Crosswalk Documents</a:t>
            </a:r>
            <a:endParaRPr lang="en-US" b="1" dirty="0"/>
          </a:p>
        </p:txBody>
      </p:sp>
      <p:sp>
        <p:nvSpPr>
          <p:cNvPr id="3" name="Content Placeholder 2"/>
          <p:cNvSpPr>
            <a:spLocks noGrp="1"/>
          </p:cNvSpPr>
          <p:nvPr>
            <p:ph idx="1"/>
          </p:nvPr>
        </p:nvSpPr>
        <p:spPr>
          <a:xfrm>
            <a:off x="381000" y="1524000"/>
            <a:ext cx="8229600" cy="4525963"/>
          </a:xfrm>
        </p:spPr>
        <p:txBody>
          <a:bodyPr/>
          <a:lstStyle/>
          <a:p>
            <a:r>
              <a:rPr lang="en-US" dirty="0" smtClean="0"/>
              <a:t>By grade level/course</a:t>
            </a:r>
          </a:p>
          <a:p>
            <a:r>
              <a:rPr lang="en-US" dirty="0" smtClean="0"/>
              <a:t>Includes:</a:t>
            </a:r>
          </a:p>
          <a:p>
            <a:pPr lvl="1"/>
            <a:r>
              <a:rPr lang="en-US" dirty="0" smtClean="0"/>
              <a:t>Additions</a:t>
            </a:r>
          </a:p>
          <a:p>
            <a:pPr lvl="1"/>
            <a:r>
              <a:rPr lang="en-US" dirty="0" smtClean="0"/>
              <a:t>Deletions</a:t>
            </a:r>
          </a:p>
          <a:p>
            <a:pPr lvl="1"/>
            <a:r>
              <a:rPr lang="en-US" dirty="0" smtClean="0"/>
              <a:t>Parameter changes/</a:t>
            </a:r>
          </a:p>
          <a:p>
            <a:pPr marL="457200" lvl="1" indent="0">
              <a:buNone/>
            </a:pPr>
            <a:r>
              <a:rPr lang="en-US" dirty="0"/>
              <a:t> </a:t>
            </a:r>
            <a:r>
              <a:rPr lang="en-US" dirty="0" smtClean="0"/>
              <a:t>   clarifications (2016 SOL)</a:t>
            </a:r>
          </a:p>
          <a:p>
            <a:pPr lvl="1"/>
            <a:r>
              <a:rPr lang="en-US" dirty="0" smtClean="0"/>
              <a:t>Moves within the grade level (2009 SOL to 2016 SOL)</a:t>
            </a:r>
          </a:p>
          <a:p>
            <a:pPr marL="0" indent="0">
              <a:buNone/>
            </a:pP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41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7311273"/>
              </p:ext>
            </p:extLst>
          </p:nvPr>
        </p:nvGraphicFramePr>
        <p:xfrm>
          <a:off x="4953000" y="1600200"/>
          <a:ext cx="3200400" cy="3048000"/>
        </p:xfrm>
        <a:graphic>
          <a:graphicData uri="http://schemas.openxmlformats.org/drawingml/2006/table">
            <a:tbl>
              <a:tblPr firstRow="1" bandRow="1">
                <a:tableStyleId>{5C22544A-7EE6-4342-B048-85BDC9FD1C3A}</a:tableStyleId>
              </a:tblPr>
              <a:tblGrid>
                <a:gridCol w="1600200"/>
                <a:gridCol w="1600200"/>
              </a:tblGrid>
              <a:tr h="1534509">
                <a:tc>
                  <a:txBody>
                    <a:bodyPr/>
                    <a:lstStyle/>
                    <a:p>
                      <a:r>
                        <a:rPr lang="en-US" sz="1600" b="1" dirty="0" smtClean="0">
                          <a:solidFill>
                            <a:schemeClr val="tx1"/>
                          </a:solidFill>
                        </a:rPr>
                        <a:t>Additions (2016)</a:t>
                      </a:r>
                      <a:endParaRPr lang="en-US" sz="1600" b="1" dirty="0">
                        <a:solidFill>
                          <a:schemeClr val="tx1"/>
                        </a:solidFill>
                      </a:endParaRPr>
                    </a:p>
                  </a:txBody>
                  <a:tcPr/>
                </a:tc>
                <a:tc>
                  <a:txBody>
                    <a:bodyPr/>
                    <a:lstStyle/>
                    <a:p>
                      <a:r>
                        <a:rPr lang="en-US" sz="1600" b="1" dirty="0" smtClean="0">
                          <a:solidFill>
                            <a:schemeClr val="tx1"/>
                          </a:solidFill>
                        </a:rPr>
                        <a:t>Deletions (2009)</a:t>
                      </a:r>
                      <a:endParaRPr lang="en-US" sz="1600" b="1" dirty="0">
                        <a:solidFill>
                          <a:schemeClr val="tx1"/>
                        </a:solidFill>
                      </a:endParaRPr>
                    </a:p>
                  </a:txBody>
                  <a:tcPr/>
                </a:tc>
              </a:tr>
              <a:tr h="1513491">
                <a:tc>
                  <a:txBody>
                    <a:bodyPr/>
                    <a:lstStyle/>
                    <a:p>
                      <a:r>
                        <a:rPr lang="en-US" sz="1600" b="1" dirty="0" smtClean="0">
                          <a:solidFill>
                            <a:schemeClr val="tx1"/>
                          </a:solidFill>
                        </a:rPr>
                        <a:t>Parameter Changes (2016)</a:t>
                      </a:r>
                      <a:endParaRPr lang="en-US" sz="1600" b="1" dirty="0">
                        <a:solidFill>
                          <a:schemeClr val="tx1"/>
                        </a:solidFill>
                      </a:endParaRPr>
                    </a:p>
                  </a:txBody>
                  <a:tcPr/>
                </a:tc>
                <a:tc>
                  <a:txBody>
                    <a:bodyPr/>
                    <a:lstStyle/>
                    <a:p>
                      <a:r>
                        <a:rPr lang="en-US" sz="1600" b="1" dirty="0" smtClean="0">
                          <a:solidFill>
                            <a:schemeClr val="tx1"/>
                          </a:solidFill>
                        </a:rPr>
                        <a:t>Moves     (2009 to 2016)</a:t>
                      </a:r>
                      <a:endParaRPr lang="en-US" sz="1600" b="1" dirty="0">
                        <a:solidFill>
                          <a:schemeClr val="tx1"/>
                        </a:solidFill>
                      </a:endParaRPr>
                    </a:p>
                  </a:txBody>
                  <a:tcPr/>
                </a:tc>
              </a:tr>
            </a:tbl>
          </a:graphicData>
        </a:graphic>
      </p:graphicFrame>
    </p:spTree>
    <p:extLst>
      <p:ext uri="{BB962C8B-B14F-4D97-AF65-F5344CB8AC3E}">
        <p14:creationId xmlns:p14="http://schemas.microsoft.com/office/powerpoint/2010/main" val="3605066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42</a:t>
            </a:fld>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47" y="838200"/>
            <a:ext cx="8276153" cy="587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247170" y="5029200"/>
            <a:ext cx="4648200" cy="400110"/>
          </a:xfrm>
          <a:prstGeom prst="rect">
            <a:avLst/>
          </a:prstGeom>
          <a:solidFill>
            <a:srgbClr val="FFFF00"/>
          </a:solidFill>
        </p:spPr>
        <p:txBody>
          <a:bodyPr wrap="square" rtlCol="0">
            <a:spAutoFit/>
          </a:bodyPr>
          <a:lstStyle/>
          <a:p>
            <a:r>
              <a:rPr lang="en-US" sz="2000" b="1" dirty="0" smtClean="0"/>
              <a:t>Grade Level Summary of Revisions</a:t>
            </a:r>
            <a:endParaRPr lang="en-US" sz="2000" b="1" dirty="0"/>
          </a:p>
        </p:txBody>
      </p:sp>
      <p:sp>
        <p:nvSpPr>
          <p:cNvPr id="6" name="Oval 5"/>
          <p:cNvSpPr/>
          <p:nvPr/>
        </p:nvSpPr>
        <p:spPr>
          <a:xfrm>
            <a:off x="2800597" y="111925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2034840">
            <a:off x="3655627" y="1456738"/>
            <a:ext cx="762000" cy="1981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502253" y="1320467"/>
            <a:ext cx="1143000" cy="291462"/>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220692" y="1093470"/>
            <a:ext cx="685800" cy="24003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9696634">
            <a:off x="7901657" y="778144"/>
            <a:ext cx="762000" cy="1981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63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43</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942975"/>
            <a:ext cx="8426824"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762000" y="1219200"/>
            <a:ext cx="6477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85800" y="2781300"/>
            <a:ext cx="6477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981200" y="3190875"/>
            <a:ext cx="3505200" cy="46672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486400" y="838200"/>
            <a:ext cx="9906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114675" y="1524000"/>
            <a:ext cx="47434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2590800"/>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4365089"/>
            <a:ext cx="6172199" cy="17847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ight Arrow 17"/>
          <p:cNvSpPr/>
          <p:nvPr/>
        </p:nvSpPr>
        <p:spPr>
          <a:xfrm rot="1960619">
            <a:off x="1050507" y="4457438"/>
            <a:ext cx="754256" cy="1690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20201" y="3974564"/>
            <a:ext cx="883597" cy="400110"/>
          </a:xfrm>
          <a:prstGeom prst="rect">
            <a:avLst/>
          </a:prstGeom>
          <a:noFill/>
        </p:spPr>
        <p:txBody>
          <a:bodyPr wrap="square" rtlCol="0">
            <a:spAutoFit/>
          </a:bodyPr>
          <a:lstStyle/>
          <a:p>
            <a:pPr algn="ctr"/>
            <a:r>
              <a:rPr lang="en-US" sz="2000" dirty="0" smtClean="0">
                <a:solidFill>
                  <a:srgbClr val="FF0000"/>
                </a:solidFill>
              </a:rPr>
              <a:t>2009</a:t>
            </a:r>
            <a:endParaRPr lang="en-US" sz="2000" dirty="0">
              <a:solidFill>
                <a:srgbClr val="FF0000"/>
              </a:solidFill>
            </a:endParaRPr>
          </a:p>
        </p:txBody>
      </p:sp>
      <p:sp>
        <p:nvSpPr>
          <p:cNvPr id="20" name="Oval 19"/>
          <p:cNvSpPr/>
          <p:nvPr/>
        </p:nvSpPr>
        <p:spPr>
          <a:xfrm>
            <a:off x="2163313" y="4616632"/>
            <a:ext cx="1722888" cy="48876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10800000">
            <a:off x="3962401" y="4783988"/>
            <a:ext cx="754256" cy="1690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724400" y="4616632"/>
            <a:ext cx="765544" cy="400110"/>
          </a:xfrm>
          <a:prstGeom prst="rect">
            <a:avLst/>
          </a:prstGeom>
          <a:noFill/>
        </p:spPr>
        <p:txBody>
          <a:bodyPr wrap="square" rtlCol="0">
            <a:spAutoFit/>
          </a:bodyPr>
          <a:lstStyle/>
          <a:p>
            <a:r>
              <a:rPr lang="en-US" sz="2000" dirty="0" smtClean="0">
                <a:solidFill>
                  <a:srgbClr val="FF0000"/>
                </a:solidFill>
              </a:rPr>
              <a:t>2016</a:t>
            </a:r>
            <a:endParaRPr lang="en-US" sz="2000" dirty="0">
              <a:solidFill>
                <a:srgbClr val="FF0000"/>
              </a:solidFill>
            </a:endParaRPr>
          </a:p>
        </p:txBody>
      </p:sp>
    </p:spTree>
    <p:extLst>
      <p:ext uri="{BB962C8B-B14F-4D97-AF65-F5344CB8AC3E}">
        <p14:creationId xmlns:p14="http://schemas.microsoft.com/office/powerpoint/2010/main" val="795006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5" grpId="0" animBg="1"/>
      <p:bldP spid="18" grpId="0" animBg="1"/>
      <p:bldP spid="19" grpId="0"/>
      <p:bldP spid="20" grpId="0" animBg="1"/>
      <p:bldP spid="21" grpId="0" animBg="1"/>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4625"/>
            <a:ext cx="8610600" cy="559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828800" y="904625"/>
            <a:ext cx="1066800" cy="26319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6019800" y="904625"/>
            <a:ext cx="1066800" cy="26319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06537" y="3810000"/>
            <a:ext cx="4180263" cy="2133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438400" y="2209800"/>
            <a:ext cx="1066800" cy="26319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676400" y="5715000"/>
            <a:ext cx="1295400" cy="36019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8268" y="6075195"/>
            <a:ext cx="3995132" cy="381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705600" y="6232734"/>
            <a:ext cx="1143000" cy="26319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819400" y="4038600"/>
            <a:ext cx="1066800" cy="26319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44</a:t>
            </a:fld>
            <a:endParaRPr lang="en-US" dirty="0"/>
          </a:p>
        </p:txBody>
      </p:sp>
    </p:spTree>
    <p:extLst>
      <p:ext uri="{BB962C8B-B14F-4D97-AF65-F5344CB8AC3E}">
        <p14:creationId xmlns:p14="http://schemas.microsoft.com/office/powerpoint/2010/main" val="624654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831069"/>
            <a:ext cx="7467600" cy="1569660"/>
          </a:xfrm>
          <a:prstGeom prst="rect">
            <a:avLst/>
          </a:prstGeom>
          <a:noFill/>
        </p:spPr>
        <p:txBody>
          <a:bodyPr wrap="square" rtlCol="0">
            <a:spAutoFit/>
          </a:bodyPr>
          <a:lstStyle/>
          <a:p>
            <a:pPr algn="ctr"/>
            <a:r>
              <a:rPr lang="en-US" sz="3200" b="1" dirty="0" smtClean="0"/>
              <a:t>Grades K-2 </a:t>
            </a:r>
          </a:p>
          <a:p>
            <a:pPr algn="ctr"/>
            <a:r>
              <a:rPr lang="en-US" sz="3200" b="1" dirty="0" smtClean="0"/>
              <a:t>2016 Standards of Learning and Curriculum Framework Revisions </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45</a:t>
            </a:fld>
            <a:endParaRPr lang="en-US" dirty="0"/>
          </a:p>
        </p:txBody>
      </p:sp>
    </p:spTree>
    <p:extLst>
      <p:ext uri="{BB962C8B-B14F-4D97-AF65-F5344CB8AC3E}">
        <p14:creationId xmlns:p14="http://schemas.microsoft.com/office/powerpoint/2010/main" val="716187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Grades K-2 Revision Highlights Agenda</a:t>
            </a:r>
            <a:endParaRPr lang="en-US" b="1" dirty="0"/>
          </a:p>
        </p:txBody>
      </p:sp>
      <p:sp>
        <p:nvSpPr>
          <p:cNvPr id="3" name="Content Placeholder 2"/>
          <p:cNvSpPr>
            <a:spLocks noGrp="1"/>
          </p:cNvSpPr>
          <p:nvPr>
            <p:ph idx="1"/>
          </p:nvPr>
        </p:nvSpPr>
        <p:spPr/>
        <p:txBody>
          <a:bodyPr/>
          <a:lstStyle/>
          <a:p>
            <a:r>
              <a:rPr lang="en-US" dirty="0" smtClean="0"/>
              <a:t>K-2 Crosswalk Review </a:t>
            </a:r>
          </a:p>
          <a:p>
            <a:r>
              <a:rPr lang="en-US" dirty="0" smtClean="0"/>
              <a:t>Explore the Structure of Problems</a:t>
            </a:r>
          </a:p>
          <a:p>
            <a:pPr lvl="1"/>
            <a:r>
              <a:rPr lang="en-US" dirty="0" smtClean="0"/>
              <a:t>Video from IES – What Works Clearinghouse</a:t>
            </a:r>
          </a:p>
          <a:p>
            <a:pPr lvl="1"/>
            <a:r>
              <a:rPr lang="en-US" dirty="0" smtClean="0"/>
              <a:t>Problem Type Exploration</a:t>
            </a:r>
          </a:p>
          <a:p>
            <a:pPr lvl="1"/>
            <a:r>
              <a:rPr lang="en-US" dirty="0" smtClean="0"/>
              <a:t>Sharing and Reflection</a:t>
            </a:r>
          </a:p>
          <a:p>
            <a:endParaRPr lang="en-US" dirty="0"/>
          </a:p>
        </p:txBody>
      </p:sp>
    </p:spTree>
    <p:extLst>
      <p:ext uri="{BB962C8B-B14F-4D97-AF65-F5344CB8AC3E}">
        <p14:creationId xmlns:p14="http://schemas.microsoft.com/office/powerpoint/2010/main" val="1109387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219200"/>
          </a:xfrm>
        </p:spPr>
        <p:txBody>
          <a:bodyPr/>
          <a:lstStyle/>
          <a:p>
            <a:r>
              <a:rPr lang="en-US" sz="3200" b="1" dirty="0" smtClean="0"/>
              <a:t>Explore Changes and Potential Implications</a:t>
            </a:r>
            <a:endParaRPr lang="en-US" sz="3200" b="1" dirty="0"/>
          </a:p>
        </p:txBody>
      </p:sp>
      <p:sp>
        <p:nvSpPr>
          <p:cNvPr id="3" name="Content Placeholder 2"/>
          <p:cNvSpPr>
            <a:spLocks noGrp="1"/>
          </p:cNvSpPr>
          <p:nvPr>
            <p:ph idx="1"/>
          </p:nvPr>
        </p:nvSpPr>
        <p:spPr>
          <a:xfrm>
            <a:off x="381000" y="1905001"/>
            <a:ext cx="8229600" cy="4495800"/>
          </a:xfrm>
        </p:spPr>
        <p:txBody>
          <a:bodyPr>
            <a:noAutofit/>
          </a:bodyPr>
          <a:lstStyle/>
          <a:p>
            <a:r>
              <a:rPr lang="en-US" sz="2000" dirty="0" smtClean="0"/>
              <a:t>Distribute the grade level crosswalk summaries so that there are an equal number of representatives for each grade level (grade level experts)</a:t>
            </a:r>
          </a:p>
          <a:p>
            <a:r>
              <a:rPr lang="en-US" sz="2000" dirty="0" smtClean="0"/>
              <a:t>Individually review your grade level summary and </a:t>
            </a:r>
            <a:r>
              <a:rPr lang="en-US" sz="2000" dirty="0"/>
              <a:t>make </a:t>
            </a:r>
            <a:r>
              <a:rPr lang="en-US" sz="2000" dirty="0" smtClean="0"/>
              <a:t>notes</a:t>
            </a:r>
          </a:p>
          <a:p>
            <a:pPr lvl="1"/>
            <a:r>
              <a:rPr lang="en-US" sz="2000" dirty="0" smtClean="0"/>
              <a:t>Identify </a:t>
            </a:r>
            <a:r>
              <a:rPr lang="en-US" sz="2000" dirty="0"/>
              <a:t>significant changes at each grade </a:t>
            </a:r>
            <a:r>
              <a:rPr lang="en-US" sz="2000" dirty="0" smtClean="0"/>
              <a:t>level</a:t>
            </a:r>
            <a:endParaRPr lang="en-US" sz="2000" dirty="0"/>
          </a:p>
          <a:p>
            <a:pPr lvl="1">
              <a:spcBef>
                <a:spcPts val="0"/>
              </a:spcBef>
            </a:pPr>
            <a:r>
              <a:rPr lang="en-US" sz="2000" dirty="0" smtClean="0"/>
              <a:t>Consider pedagogical or content challenges that </a:t>
            </a:r>
          </a:p>
          <a:p>
            <a:pPr marL="457200" lvl="1" indent="0">
              <a:spcBef>
                <a:spcPts val="0"/>
              </a:spcBef>
              <a:buNone/>
            </a:pPr>
            <a:r>
              <a:rPr lang="en-US" sz="2000" dirty="0" smtClean="0"/>
              <a:t>     may require additional teacher support</a:t>
            </a:r>
            <a:endParaRPr lang="en-US" sz="2000" dirty="0"/>
          </a:p>
          <a:p>
            <a:r>
              <a:rPr lang="en-US" sz="2000" dirty="0" smtClean="0"/>
              <a:t>Table top discussion</a:t>
            </a:r>
          </a:p>
          <a:p>
            <a:pPr lvl="1"/>
            <a:r>
              <a:rPr lang="en-US" sz="2000" dirty="0" smtClean="0"/>
              <a:t>Each team of grade level experts shares significant changes and potential challenges</a:t>
            </a:r>
          </a:p>
          <a:p>
            <a:pPr lvl="1"/>
            <a:r>
              <a:rPr lang="en-US" sz="2000" dirty="0" smtClean="0"/>
              <a:t>Group looks for content connections across grade levels </a:t>
            </a:r>
          </a:p>
          <a:p>
            <a:pPr lvl="1"/>
            <a:r>
              <a:rPr lang="en-US" sz="2000" dirty="0" smtClean="0"/>
              <a:t>Discuss areas where teachers will need additional support</a:t>
            </a:r>
          </a:p>
          <a:p>
            <a:pPr lvl="1"/>
            <a:r>
              <a:rPr lang="en-US" sz="2000" dirty="0" smtClean="0"/>
              <a:t>Share strategies for supporting teachers with these revisions (consider who you need to consult/when and what will be your next steps)</a:t>
            </a:r>
          </a:p>
        </p:txBody>
      </p:sp>
      <p:sp>
        <p:nvSpPr>
          <p:cNvPr id="4" name="Slide Number Placeholder 3"/>
          <p:cNvSpPr>
            <a:spLocks noGrp="1"/>
          </p:cNvSpPr>
          <p:nvPr>
            <p:ph type="sldNum" sz="quarter" idx="12"/>
          </p:nvPr>
        </p:nvSpPr>
        <p:spPr/>
        <p:txBody>
          <a:bodyPr/>
          <a:lstStyle/>
          <a:p>
            <a:fld id="{94D383E5-CD44-4E8E-A14B-87411563B6FF}" type="slidenum">
              <a:rPr lang="en-US" smtClean="0"/>
              <a:t>47</a:t>
            </a:fld>
            <a:endParaRPr lang="en-US" dirty="0"/>
          </a:p>
        </p:txBody>
      </p:sp>
      <p:pic>
        <p:nvPicPr>
          <p:cNvPr id="5" name="Picture 2" descr="C:\Users\Debra.Delozier@doe.virginia.gov\AppData\Local\Microsoft\Windows\Temporary Internet Files\Content.IE5\BK35C5ZS\800px-MUTCD_R9-3b.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971800"/>
            <a:ext cx="1600200" cy="106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59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Kindergarten Revision Highlights</a:t>
            </a:r>
            <a:endParaRPr lang="en-US" b="1" dirty="0"/>
          </a:p>
        </p:txBody>
      </p:sp>
      <p:sp>
        <p:nvSpPr>
          <p:cNvPr id="5" name="Content Placeholder 4"/>
          <p:cNvSpPr>
            <a:spLocks noGrp="1"/>
          </p:cNvSpPr>
          <p:nvPr>
            <p:ph idx="1"/>
          </p:nvPr>
        </p:nvSpPr>
        <p:spPr>
          <a:xfrm>
            <a:off x="381000" y="1828800"/>
            <a:ext cx="8229600" cy="4525963"/>
          </a:xfrm>
        </p:spPr>
        <p:txBody>
          <a:bodyPr>
            <a:normAutofit fontScale="77500" lnSpcReduction="20000"/>
          </a:bodyPr>
          <a:lstStyle/>
          <a:p>
            <a:pPr marL="0" lvl="0" indent="0">
              <a:buNone/>
            </a:pPr>
            <a:r>
              <a:rPr lang="en-US" dirty="0" smtClean="0"/>
              <a:t>Greater focus on number sense and part-whole relationships</a:t>
            </a:r>
          </a:p>
          <a:p>
            <a:pPr lvl="0"/>
            <a:r>
              <a:rPr lang="en-US" dirty="0" smtClean="0">
                <a:solidFill>
                  <a:srgbClr val="FF0000"/>
                </a:solidFill>
              </a:rPr>
              <a:t>Recognize </a:t>
            </a:r>
            <a:r>
              <a:rPr lang="en-US" dirty="0">
                <a:solidFill>
                  <a:srgbClr val="FF0000"/>
                </a:solidFill>
              </a:rPr>
              <a:t>and describe with fluency part-whole relationships for numbers to </a:t>
            </a:r>
            <a:r>
              <a:rPr lang="en-US" dirty="0" smtClean="0">
                <a:solidFill>
                  <a:srgbClr val="FF0000"/>
                </a:solidFill>
              </a:rPr>
              <a:t>5</a:t>
            </a:r>
          </a:p>
          <a:p>
            <a:pPr lvl="0"/>
            <a:r>
              <a:rPr lang="en-US" dirty="0" smtClean="0">
                <a:solidFill>
                  <a:srgbClr val="FF0000"/>
                </a:solidFill>
              </a:rPr>
              <a:t>Investigate </a:t>
            </a:r>
            <a:r>
              <a:rPr lang="en-US" dirty="0">
                <a:solidFill>
                  <a:srgbClr val="FF0000"/>
                </a:solidFill>
              </a:rPr>
              <a:t>part-whole relationships for numbers to 10  </a:t>
            </a:r>
          </a:p>
          <a:p>
            <a:pPr lvl="0"/>
            <a:r>
              <a:rPr lang="en-US" dirty="0" smtClean="0"/>
              <a:t>Identify number after</a:t>
            </a:r>
            <a:r>
              <a:rPr lang="en-US" dirty="0"/>
              <a:t>, without counting, when given any number between 0 and </a:t>
            </a:r>
            <a:r>
              <a:rPr lang="en-US" dirty="0" smtClean="0"/>
              <a:t>100</a:t>
            </a:r>
          </a:p>
          <a:p>
            <a:pPr lvl="0"/>
            <a:r>
              <a:rPr lang="en-US" dirty="0" smtClean="0"/>
              <a:t>Identify </a:t>
            </a:r>
            <a:r>
              <a:rPr lang="en-US" dirty="0"/>
              <a:t>the number before, without counting, when given any number between 1 and </a:t>
            </a:r>
            <a:r>
              <a:rPr lang="en-US" dirty="0" smtClean="0"/>
              <a:t>10</a:t>
            </a:r>
          </a:p>
          <a:p>
            <a:r>
              <a:rPr lang="en-US" dirty="0"/>
              <a:t>Investigate fractions by representing and solving practical problems involving two equal shares</a:t>
            </a:r>
          </a:p>
          <a:p>
            <a:pPr lvl="0"/>
            <a:r>
              <a:rPr lang="en-US" dirty="0" smtClean="0"/>
              <a:t>Time to hour, count by fives, value of collection of pennies or nickels, tallying (included in grade 1)</a:t>
            </a:r>
          </a:p>
          <a:p>
            <a:endParaRPr lang="en-US" dirty="0"/>
          </a:p>
        </p:txBody>
      </p:sp>
      <p:grpSp>
        <p:nvGrpSpPr>
          <p:cNvPr id="6" name="Group 5"/>
          <p:cNvGrpSpPr/>
          <p:nvPr/>
        </p:nvGrpSpPr>
        <p:grpSpPr>
          <a:xfrm rot="1274421">
            <a:off x="7442743" y="1093505"/>
            <a:ext cx="779146" cy="483870"/>
            <a:chOff x="0" y="0"/>
            <a:chExt cx="834887" cy="51683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02108">
              <a:off x="0" y="0"/>
              <a:ext cx="357809" cy="477078"/>
            </a:xfrm>
            <a:prstGeom prst="rect">
              <a:avLst/>
            </a:prstGeom>
            <a:ln>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7990">
              <a:off x="469127" y="7951"/>
              <a:ext cx="365760" cy="508884"/>
            </a:xfrm>
            <a:prstGeom prst="rect">
              <a:avLst/>
            </a:prstGeom>
            <a:ln>
              <a:solidFill>
                <a:schemeClr val="tx1"/>
              </a:solidFill>
            </a:ln>
          </p:spPr>
        </p:pic>
      </p:grpSp>
    </p:spTree>
    <p:extLst>
      <p:ext uri="{BB962C8B-B14F-4D97-AF65-F5344CB8AC3E}">
        <p14:creationId xmlns:p14="http://schemas.microsoft.com/office/powerpoint/2010/main" val="425511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229600" cy="1143000"/>
          </a:xfrm>
        </p:spPr>
        <p:txBody>
          <a:bodyPr/>
          <a:lstStyle/>
          <a:p>
            <a:r>
              <a:rPr lang="en-US" b="1" dirty="0" smtClean="0"/>
              <a:t>Grade 1 Revision Highlights</a:t>
            </a:r>
            <a:endParaRPr lang="en-US" b="1" dirty="0"/>
          </a:p>
        </p:txBody>
      </p:sp>
      <p:sp>
        <p:nvSpPr>
          <p:cNvPr id="5" name="Content Placeholder 4"/>
          <p:cNvSpPr>
            <a:spLocks noGrp="1"/>
          </p:cNvSpPr>
          <p:nvPr>
            <p:ph idx="1"/>
          </p:nvPr>
        </p:nvSpPr>
        <p:spPr>
          <a:xfrm>
            <a:off x="381000" y="1524000"/>
            <a:ext cx="8229600" cy="5105399"/>
          </a:xfrm>
        </p:spPr>
        <p:txBody>
          <a:bodyPr>
            <a:noAutofit/>
          </a:bodyPr>
          <a:lstStyle/>
          <a:p>
            <a:pPr marL="0" lvl="0" indent="0">
              <a:buNone/>
            </a:pPr>
            <a:r>
              <a:rPr lang="en-US" sz="2000" dirty="0" smtClean="0"/>
              <a:t>Greater focus on number sense and part-whole relationships</a:t>
            </a:r>
          </a:p>
          <a:p>
            <a:pPr lvl="0"/>
            <a:r>
              <a:rPr lang="en-US" sz="2000" dirty="0"/>
              <a:t>Compare two numbers between 0 and 110 </a:t>
            </a:r>
            <a:endParaRPr lang="en-US" sz="2000" dirty="0" smtClean="0"/>
          </a:p>
          <a:p>
            <a:pPr lvl="0"/>
            <a:r>
              <a:rPr lang="en-US" sz="2000" dirty="0"/>
              <a:t>Count and represent numbers increased from 100 to 110</a:t>
            </a:r>
          </a:p>
          <a:p>
            <a:pPr lvl="0"/>
            <a:r>
              <a:rPr lang="en-US" sz="2000" dirty="0"/>
              <a:t>Count forward orally, by ones, to 110, starting at any number between 0 and 110</a:t>
            </a:r>
          </a:p>
          <a:p>
            <a:pPr lvl="0"/>
            <a:r>
              <a:rPr lang="en-US" sz="2000" dirty="0" smtClean="0"/>
              <a:t>Indicate </a:t>
            </a:r>
            <a:r>
              <a:rPr lang="en-US" sz="2000" dirty="0"/>
              <a:t>ordinal </a:t>
            </a:r>
            <a:r>
              <a:rPr lang="en-US" sz="2000" dirty="0" smtClean="0"/>
              <a:t>positions first </a:t>
            </a:r>
            <a:r>
              <a:rPr lang="en-US" sz="2000" dirty="0"/>
              <a:t>through tenth </a:t>
            </a:r>
            <a:endParaRPr lang="en-US" sz="2000" dirty="0" smtClean="0"/>
          </a:p>
          <a:p>
            <a:pPr lvl="0"/>
            <a:r>
              <a:rPr lang="en-US" sz="2000" dirty="0" smtClean="0">
                <a:solidFill>
                  <a:srgbClr val="FF0000"/>
                </a:solidFill>
              </a:rPr>
              <a:t>Recognize/describe </a:t>
            </a:r>
            <a:r>
              <a:rPr lang="en-US" sz="2000" dirty="0">
                <a:solidFill>
                  <a:srgbClr val="FF0000"/>
                </a:solidFill>
              </a:rPr>
              <a:t>with fluency part-whole relationships with numbers up to </a:t>
            </a:r>
            <a:r>
              <a:rPr lang="en-US" sz="2000" dirty="0" smtClean="0">
                <a:solidFill>
                  <a:srgbClr val="FF0000"/>
                </a:solidFill>
              </a:rPr>
              <a:t>10</a:t>
            </a:r>
          </a:p>
          <a:p>
            <a:r>
              <a:rPr lang="en-US" sz="2000" dirty="0"/>
              <a:t>Create and solve problems with addition and subtraction increased from 18 to </a:t>
            </a:r>
            <a:r>
              <a:rPr lang="en-US" sz="2000" dirty="0" smtClean="0"/>
              <a:t>20; explain strategies</a:t>
            </a:r>
          </a:p>
          <a:p>
            <a:r>
              <a:rPr lang="en-US" sz="2000" dirty="0" smtClean="0">
                <a:solidFill>
                  <a:srgbClr val="FF0000"/>
                </a:solidFill>
              </a:rPr>
              <a:t>Combine </a:t>
            </a:r>
            <a:r>
              <a:rPr lang="en-US" sz="2000" dirty="0">
                <a:solidFill>
                  <a:srgbClr val="FF0000"/>
                </a:solidFill>
              </a:rPr>
              <a:t>parts contained in larger numbers up to 20 by using related </a:t>
            </a:r>
            <a:r>
              <a:rPr lang="en-US" sz="2000" dirty="0" smtClean="0">
                <a:solidFill>
                  <a:srgbClr val="FF0000"/>
                </a:solidFill>
              </a:rPr>
              <a:t>combinations</a:t>
            </a:r>
          </a:p>
          <a:p>
            <a:pPr lvl="0"/>
            <a:r>
              <a:rPr lang="en-US" sz="2000" dirty="0" smtClean="0"/>
              <a:t>Determine </a:t>
            </a:r>
            <a:r>
              <a:rPr lang="en-US" sz="2000" dirty="0"/>
              <a:t>the value of a collection of </a:t>
            </a:r>
            <a:r>
              <a:rPr lang="en-US" sz="2000" i="1" dirty="0"/>
              <a:t>like</a:t>
            </a:r>
            <a:r>
              <a:rPr lang="en-US" sz="2000" dirty="0"/>
              <a:t> coins (pennies, nickels, or dimes</a:t>
            </a:r>
            <a:r>
              <a:rPr lang="en-US" sz="2000" dirty="0" smtClean="0"/>
              <a:t>); value of a collection of pennies, nickels and dimes [Included in 2.10a]</a:t>
            </a:r>
            <a:endParaRPr lang="en-US" sz="2000" dirty="0">
              <a:solidFill>
                <a:srgbClr val="FF0000"/>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rot="1990349">
            <a:off x="7082708" y="1354900"/>
            <a:ext cx="1523118" cy="643000"/>
          </a:xfrm>
          <a:prstGeom prst="rect">
            <a:avLst/>
          </a:prstGeom>
        </p:spPr>
      </p:pic>
    </p:spTree>
    <p:extLst>
      <p:ext uri="{BB962C8B-B14F-4D97-AF65-F5344CB8AC3E}">
        <p14:creationId xmlns:p14="http://schemas.microsoft.com/office/powerpoint/2010/main" val="624204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SOL Statewide Test Results (All Students)</a:t>
            </a:r>
            <a:endParaRPr lang="en-US"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44449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4D383E5-CD44-4E8E-A14B-87411563B6FF}" type="slidenum">
              <a:rPr lang="en-US" smtClean="0"/>
              <a:t>5</a:t>
            </a:fld>
            <a:endParaRPr lang="en-US" dirty="0"/>
          </a:p>
        </p:txBody>
      </p:sp>
    </p:spTree>
    <p:extLst>
      <p:ext uri="{BB962C8B-B14F-4D97-AF65-F5344CB8AC3E}">
        <p14:creationId xmlns:p14="http://schemas.microsoft.com/office/powerpoint/2010/main" val="1044407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b="1" dirty="0" smtClean="0"/>
              <a:t>Grade 2 Revision Highlights</a:t>
            </a:r>
            <a:endParaRPr lang="en-US" b="1" dirty="0"/>
          </a:p>
        </p:txBody>
      </p:sp>
      <p:sp>
        <p:nvSpPr>
          <p:cNvPr id="5" name="Content Placeholder 4"/>
          <p:cNvSpPr>
            <a:spLocks noGrp="1"/>
          </p:cNvSpPr>
          <p:nvPr>
            <p:ph idx="1"/>
          </p:nvPr>
        </p:nvSpPr>
        <p:spPr>
          <a:xfrm>
            <a:off x="381000" y="1524000"/>
            <a:ext cx="8229600" cy="4525963"/>
          </a:xfrm>
        </p:spPr>
        <p:txBody>
          <a:bodyPr>
            <a:noAutofit/>
          </a:bodyPr>
          <a:lstStyle/>
          <a:p>
            <a:pPr lvl="0"/>
            <a:r>
              <a:rPr lang="en-US" sz="2000" dirty="0" smtClean="0">
                <a:solidFill>
                  <a:srgbClr val="FF0000"/>
                </a:solidFill>
              </a:rPr>
              <a:t>Identify </a:t>
            </a:r>
            <a:r>
              <a:rPr lang="en-US" sz="2000" dirty="0">
                <a:solidFill>
                  <a:srgbClr val="FF0000"/>
                </a:solidFill>
              </a:rPr>
              <a:t>the number that is 10 more, 10 less, 100 more, or 100 less than a given number up to 999</a:t>
            </a:r>
          </a:p>
          <a:p>
            <a:r>
              <a:rPr lang="en-US" sz="2000" dirty="0" smtClean="0"/>
              <a:t>Order </a:t>
            </a:r>
            <a:r>
              <a:rPr lang="en-US" sz="2000" dirty="0"/>
              <a:t>three whole numbers between 0 and 999 represented with concrete objects, pictorially, or </a:t>
            </a:r>
            <a:r>
              <a:rPr lang="en-US" sz="2000" dirty="0" smtClean="0"/>
              <a:t>symbolically</a:t>
            </a:r>
          </a:p>
          <a:p>
            <a:r>
              <a:rPr lang="en-US" sz="2000" dirty="0"/>
              <a:t>Increase skip counting from 100 to 120; includes counting by various multiples of 2, 5, 10 </a:t>
            </a:r>
            <a:endParaRPr lang="en-US" sz="2000" dirty="0" smtClean="0"/>
          </a:p>
          <a:p>
            <a:r>
              <a:rPr lang="en-US" sz="2000" dirty="0" smtClean="0">
                <a:solidFill>
                  <a:srgbClr val="FF0000"/>
                </a:solidFill>
              </a:rPr>
              <a:t>Count </a:t>
            </a:r>
            <a:r>
              <a:rPr lang="en-US" sz="2000" dirty="0">
                <a:solidFill>
                  <a:srgbClr val="FF0000"/>
                </a:solidFill>
              </a:rPr>
              <a:t>and compare fraction pieces to one whole </a:t>
            </a:r>
            <a:endParaRPr lang="en-US" sz="2000" dirty="0" smtClean="0">
              <a:solidFill>
                <a:srgbClr val="FF0000"/>
              </a:solidFill>
            </a:endParaRPr>
          </a:p>
          <a:p>
            <a:r>
              <a:rPr lang="en-US" sz="2000" dirty="0">
                <a:solidFill>
                  <a:srgbClr val="FF0000"/>
                </a:solidFill>
              </a:rPr>
              <a:t>Fluency with addition and subtraction facts increased from 18 to </a:t>
            </a:r>
            <a:r>
              <a:rPr lang="en-US" sz="2000" dirty="0" smtClean="0">
                <a:solidFill>
                  <a:srgbClr val="FF0000"/>
                </a:solidFill>
              </a:rPr>
              <a:t>20</a:t>
            </a:r>
          </a:p>
          <a:p>
            <a:r>
              <a:rPr lang="en-US" sz="2000" dirty="0" smtClean="0">
                <a:solidFill>
                  <a:srgbClr val="FF0000"/>
                </a:solidFill>
              </a:rPr>
              <a:t>Measurement limited to</a:t>
            </a:r>
          </a:p>
          <a:p>
            <a:pPr lvl="1"/>
            <a:r>
              <a:rPr lang="en-US" sz="1800" dirty="0" smtClean="0"/>
              <a:t>length to nearest inch</a:t>
            </a:r>
          </a:p>
          <a:p>
            <a:pPr lvl="1"/>
            <a:r>
              <a:rPr lang="en-US" sz="1800" dirty="0" smtClean="0"/>
              <a:t>Weight to nearest pound</a:t>
            </a:r>
          </a:p>
          <a:p>
            <a:pPr lvl="1"/>
            <a:r>
              <a:rPr lang="en-US" sz="1800" dirty="0" smtClean="0"/>
              <a:t>Temperature in Fahrenheit to nearest ten degrees</a:t>
            </a:r>
          </a:p>
          <a:p>
            <a:r>
              <a:rPr lang="en-US" sz="2000" dirty="0" smtClean="0"/>
              <a:t>Statistics – </a:t>
            </a:r>
            <a:r>
              <a:rPr lang="en-US" sz="2000" dirty="0"/>
              <a:t>Data points collected by students </a:t>
            </a:r>
            <a:r>
              <a:rPr lang="en-US" sz="2000" dirty="0" smtClean="0"/>
              <a:t>(limited </a:t>
            </a:r>
            <a:r>
              <a:rPr lang="en-US" sz="2000" dirty="0"/>
              <a:t>to 16 with no more than 4 </a:t>
            </a:r>
            <a:r>
              <a:rPr lang="en-US" sz="2000" dirty="0" smtClean="0"/>
              <a:t>categories);  </a:t>
            </a:r>
            <a:r>
              <a:rPr lang="en-US" sz="2000" dirty="0"/>
              <a:t>read and interpret data represented in pictographs and bar graphs with up to 25 data points and no more than 6 categories</a:t>
            </a:r>
            <a:endParaRPr lang="en-US" sz="2000" dirty="0" smtClean="0"/>
          </a:p>
        </p:txBody>
      </p:sp>
      <p:pic>
        <p:nvPicPr>
          <p:cNvPr id="2050" name="Picture 2" descr="C:\Users\Debra.Delozier@doe.virginia.gov\AppData\Local\Microsoft\Windows\Temporary Internet Files\Content.IE5\W0L9J9HI\Fraction-Example-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85800"/>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45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Exploring the Structure of Problems</a:t>
            </a:r>
            <a:endParaRPr lang="en-US" b="1" dirty="0"/>
          </a:p>
        </p:txBody>
      </p:sp>
      <p:sp>
        <p:nvSpPr>
          <p:cNvPr id="4" name="Content Placeholder 3"/>
          <p:cNvSpPr>
            <a:spLocks noGrp="1"/>
          </p:cNvSpPr>
          <p:nvPr>
            <p:ph sz="half" idx="1"/>
          </p:nvPr>
        </p:nvSpPr>
        <p:spPr>
          <a:xfrm>
            <a:off x="228600" y="1600201"/>
            <a:ext cx="4267200" cy="4525963"/>
          </a:xfrm>
        </p:spPr>
        <p:txBody>
          <a:bodyPr>
            <a:normAutofit fontScale="92500"/>
          </a:bodyPr>
          <a:lstStyle/>
          <a:p>
            <a:r>
              <a:rPr lang="en-US" sz="2600" dirty="0"/>
              <a:t>Problem structure charts have been included in the curriculum frameworks</a:t>
            </a:r>
          </a:p>
          <a:p>
            <a:r>
              <a:rPr lang="en-US" sz="2600" dirty="0" smtClean="0"/>
              <a:t>Instruction should </a:t>
            </a:r>
            <a:r>
              <a:rPr lang="en-US" sz="2600" dirty="0"/>
              <a:t>include </a:t>
            </a:r>
            <a:r>
              <a:rPr lang="en-US" sz="2600" dirty="0" smtClean="0"/>
              <a:t>solving </a:t>
            </a:r>
            <a:r>
              <a:rPr lang="en-US" sz="2600" dirty="0"/>
              <a:t>word problems </a:t>
            </a:r>
            <a:r>
              <a:rPr lang="en-US" sz="2600" dirty="0" smtClean="0"/>
              <a:t>based </a:t>
            </a:r>
            <a:r>
              <a:rPr lang="en-US" sz="2600" dirty="0"/>
              <a:t>on common underlying </a:t>
            </a:r>
            <a:r>
              <a:rPr lang="en-US" sz="2600" dirty="0" smtClean="0"/>
              <a:t>structures</a:t>
            </a:r>
          </a:p>
          <a:p>
            <a:pPr lvl="1"/>
            <a:r>
              <a:rPr lang="en-US" sz="2200" i="1" dirty="0" smtClean="0">
                <a:hlinkClick r:id="rId3"/>
              </a:rPr>
              <a:t>Video - Assisting Students Struggling </a:t>
            </a:r>
            <a:r>
              <a:rPr lang="en-US" sz="2200" i="1" dirty="0">
                <a:hlinkClick r:id="rId3"/>
              </a:rPr>
              <a:t>with </a:t>
            </a:r>
            <a:r>
              <a:rPr lang="en-US" sz="2200" i="1" dirty="0" smtClean="0">
                <a:hlinkClick r:id="rId3"/>
              </a:rPr>
              <a:t>Mathematics</a:t>
            </a:r>
            <a:r>
              <a:rPr lang="en-US" sz="2200" i="1" dirty="0">
                <a:hlinkClick r:id="rId3"/>
              </a:rPr>
              <a:t>: Response to </a:t>
            </a:r>
            <a:r>
              <a:rPr lang="en-US" sz="2200" i="1" dirty="0" smtClean="0">
                <a:hlinkClick r:id="rId3"/>
              </a:rPr>
              <a:t>Intervention </a:t>
            </a:r>
            <a:r>
              <a:rPr lang="en-US" sz="2200" i="1" dirty="0">
                <a:hlinkClick r:id="rId3"/>
              </a:rPr>
              <a:t>(</a:t>
            </a:r>
            <a:r>
              <a:rPr lang="en-US" sz="2200" i="1" dirty="0">
                <a:hlinkClick r:id="rId3"/>
              </a:rPr>
              <a:t>RtI</a:t>
            </a:r>
            <a:r>
              <a:rPr lang="en-US" sz="2200" i="1" dirty="0">
                <a:hlinkClick r:id="rId3"/>
              </a:rPr>
              <a:t>) </a:t>
            </a:r>
            <a:r>
              <a:rPr lang="en-US" sz="2200" dirty="0">
                <a:hlinkClick r:id="rId3"/>
              </a:rPr>
              <a:t>R</a:t>
            </a:r>
            <a:r>
              <a:rPr lang="en-US" sz="2200" dirty="0" smtClean="0">
                <a:hlinkClick r:id="rId3"/>
              </a:rPr>
              <a:t>ecommendation </a:t>
            </a:r>
            <a:r>
              <a:rPr lang="en-US" sz="2200" dirty="0">
                <a:hlinkClick r:id="rId3"/>
              </a:rPr>
              <a:t>#</a:t>
            </a:r>
            <a:r>
              <a:rPr lang="en-US" sz="2200" dirty="0" smtClean="0">
                <a:hlinkClick r:id="rId3"/>
              </a:rPr>
              <a:t>4</a:t>
            </a:r>
            <a:endParaRPr lang="en-US" sz="2200" dirty="0" smtClean="0"/>
          </a:p>
        </p:txBody>
      </p:sp>
      <p:sp>
        <p:nvSpPr>
          <p:cNvPr id="7" name="TextBox 6"/>
          <p:cNvSpPr txBox="1"/>
          <p:nvPr/>
        </p:nvSpPr>
        <p:spPr>
          <a:xfrm>
            <a:off x="152400" y="6174432"/>
            <a:ext cx="6858000" cy="461665"/>
          </a:xfrm>
          <a:prstGeom prst="rect">
            <a:avLst/>
          </a:prstGeom>
          <a:noFill/>
        </p:spPr>
        <p:txBody>
          <a:bodyPr wrap="square" rtlCol="0">
            <a:spAutoFit/>
          </a:bodyPr>
          <a:lstStyle/>
          <a:p>
            <a:r>
              <a:rPr lang="en-US" sz="1200" dirty="0"/>
              <a:t>Gersten</a:t>
            </a:r>
            <a:r>
              <a:rPr lang="en-US" sz="1200" dirty="0"/>
              <a:t>, R, et. Al. (2009) </a:t>
            </a:r>
            <a:r>
              <a:rPr lang="en-US" sz="1200" i="1" dirty="0"/>
              <a:t>Assisting students struggling with mathematics: Response to intervention (</a:t>
            </a:r>
            <a:r>
              <a:rPr lang="en-US" sz="1200" i="1" dirty="0"/>
              <a:t>RtI</a:t>
            </a:r>
            <a:r>
              <a:rPr lang="en-US" sz="1200" i="1" dirty="0"/>
              <a:t>) for elementary and middle schools (NCEE 2009-4060). Washington, DC:  USDOE.</a:t>
            </a:r>
            <a:endParaRPr lang="en-US" sz="1200" dirty="0"/>
          </a:p>
        </p:txBody>
      </p:sp>
      <p:pic>
        <p:nvPicPr>
          <p:cNvPr id="6" name="Picture 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52558" y="1600200"/>
            <a:ext cx="38342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356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028" y="1600200"/>
            <a:ext cx="397237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97318" y="1523999"/>
            <a:ext cx="4527082" cy="456976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i="1" dirty="0" smtClean="0"/>
              <a:t>TASK:</a:t>
            </a:r>
          </a:p>
          <a:p>
            <a:r>
              <a:rPr lang="en-US" sz="1800" dirty="0" smtClean="0"/>
              <a:t>Divide up the problem types among your group (Join, Separate,  Part-part-whole, and Compare)</a:t>
            </a:r>
          </a:p>
          <a:p>
            <a:r>
              <a:rPr lang="en-US" sz="1800" dirty="0" smtClean="0"/>
              <a:t>Work alone or with a partner</a:t>
            </a:r>
          </a:p>
          <a:p>
            <a:r>
              <a:rPr lang="en-US" sz="1800" dirty="0" smtClean="0"/>
              <a:t>Match the numbers in each problem with the components of the problem structure (i.e., which number in each problem is the start, which is the result, which is the change)</a:t>
            </a:r>
          </a:p>
          <a:p>
            <a:r>
              <a:rPr lang="en-US" sz="1800" dirty="0" smtClean="0"/>
              <a:t>Using the materials at your table, model and solve the problems as a first grader</a:t>
            </a:r>
          </a:p>
          <a:p>
            <a:r>
              <a:rPr lang="en-US" sz="1800" dirty="0" smtClean="0"/>
              <a:t>Represent the problem you modeled with an addition or subtraction equation</a:t>
            </a:r>
            <a:endParaRPr lang="en-US" sz="1800" dirty="0"/>
          </a:p>
        </p:txBody>
      </p:sp>
      <p:sp>
        <p:nvSpPr>
          <p:cNvPr id="5" name="TextBox 4"/>
          <p:cNvSpPr txBox="1"/>
          <p:nvPr/>
        </p:nvSpPr>
        <p:spPr>
          <a:xfrm>
            <a:off x="1828800" y="773667"/>
            <a:ext cx="5334000" cy="461665"/>
          </a:xfrm>
          <a:prstGeom prst="rect">
            <a:avLst/>
          </a:prstGeom>
          <a:solidFill>
            <a:schemeClr val="bg2">
              <a:lumMod val="90000"/>
            </a:schemeClr>
          </a:solidFill>
        </p:spPr>
        <p:txBody>
          <a:bodyPr wrap="square" rtlCol="0">
            <a:spAutoFit/>
          </a:bodyPr>
          <a:lstStyle/>
          <a:p>
            <a:pPr algn="ctr"/>
            <a:r>
              <a:rPr lang="en-US" sz="2400" dirty="0" smtClean="0"/>
              <a:t>Exploring Problem Structures</a:t>
            </a:r>
            <a:endParaRPr lang="en-US" sz="2400" dirty="0"/>
          </a:p>
        </p:txBody>
      </p:sp>
      <p:sp>
        <p:nvSpPr>
          <p:cNvPr id="8" name="TextBox 7"/>
          <p:cNvSpPr txBox="1"/>
          <p:nvPr/>
        </p:nvSpPr>
        <p:spPr>
          <a:xfrm>
            <a:off x="197318" y="6093767"/>
            <a:ext cx="4527082" cy="507831"/>
          </a:xfrm>
          <a:prstGeom prst="rect">
            <a:avLst/>
          </a:prstGeom>
          <a:noFill/>
        </p:spPr>
        <p:txBody>
          <a:bodyPr wrap="square" rtlCol="0">
            <a:spAutoFit/>
          </a:bodyPr>
          <a:lstStyle/>
          <a:p>
            <a:pPr lvl="0"/>
            <a:r>
              <a:rPr lang="en-US" sz="900" dirty="0" smtClean="0"/>
              <a:t>Adapted from:  Van </a:t>
            </a:r>
            <a:r>
              <a:rPr lang="en-US" sz="900" dirty="0"/>
              <a:t>de </a:t>
            </a:r>
            <a:r>
              <a:rPr lang="en-US" sz="900" dirty="0"/>
              <a:t>Walle</a:t>
            </a:r>
            <a:r>
              <a:rPr lang="en-US" sz="900" dirty="0"/>
              <a:t>, J.A., Karp, K.S., Lovin, L.H. &amp; Bay-Williams, J.M. (</a:t>
            </a:r>
            <a:r>
              <a:rPr lang="en-US" sz="900" dirty="0" smtClean="0"/>
              <a:t>2014, 131). </a:t>
            </a:r>
            <a:r>
              <a:rPr lang="en-US" sz="900" i="1" dirty="0"/>
              <a:t>Teaching Student-Centered Mathematics: Developmentally Appropriate Instruction for Grades K-2 </a:t>
            </a:r>
            <a:r>
              <a:rPr lang="en-US" sz="900" dirty="0"/>
              <a:t>(2</a:t>
            </a:r>
            <a:r>
              <a:rPr lang="en-US" sz="900" baseline="30000" dirty="0"/>
              <a:t>nd</a:t>
            </a:r>
            <a:r>
              <a:rPr lang="en-US" sz="900" dirty="0"/>
              <a:t> ed.). (Vol. II). Pearson Education Inc.</a:t>
            </a:r>
          </a:p>
        </p:txBody>
      </p:sp>
    </p:spTree>
    <p:extLst>
      <p:ext uri="{BB962C8B-B14F-4D97-AF65-F5344CB8AC3E}">
        <p14:creationId xmlns:p14="http://schemas.microsoft.com/office/powerpoint/2010/main" val="2045829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Problem Type Sharing and Reflection</a:t>
            </a:r>
            <a:endParaRPr lang="en-US" b="1" dirty="0"/>
          </a:p>
        </p:txBody>
      </p:sp>
      <p:sp>
        <p:nvSpPr>
          <p:cNvPr id="3" name="Content Placeholder 2"/>
          <p:cNvSpPr>
            <a:spLocks noGrp="1"/>
          </p:cNvSpPr>
          <p:nvPr>
            <p:ph idx="1"/>
          </p:nvPr>
        </p:nvSpPr>
        <p:spPr/>
        <p:txBody>
          <a:bodyPr>
            <a:normAutofit/>
          </a:bodyPr>
          <a:lstStyle/>
          <a:p>
            <a:pPr lvl="0"/>
            <a:r>
              <a:rPr lang="en-US" dirty="0" smtClean="0"/>
              <a:t>Table top discussion:</a:t>
            </a:r>
          </a:p>
          <a:p>
            <a:pPr lvl="1"/>
            <a:r>
              <a:rPr lang="en-US" dirty="0" smtClean="0"/>
              <a:t>Share </a:t>
            </a:r>
            <a:r>
              <a:rPr lang="en-US" dirty="0"/>
              <a:t>and compare your work with others</a:t>
            </a:r>
          </a:p>
          <a:p>
            <a:pPr lvl="1"/>
            <a:r>
              <a:rPr lang="en-US" dirty="0"/>
              <a:t>Rank order the problem types according to the problems from </a:t>
            </a:r>
            <a:r>
              <a:rPr lang="en-US" dirty="0" smtClean="0"/>
              <a:t>least difficult to </a:t>
            </a:r>
            <a:r>
              <a:rPr lang="en-US" dirty="0"/>
              <a:t>most difficult </a:t>
            </a:r>
            <a:endParaRPr lang="en-US" dirty="0" smtClean="0"/>
          </a:p>
          <a:p>
            <a:r>
              <a:rPr lang="en-US" dirty="0" smtClean="0"/>
              <a:t>Whole group:</a:t>
            </a:r>
          </a:p>
          <a:p>
            <a:pPr lvl="1"/>
            <a:r>
              <a:rPr lang="en-US" dirty="0" smtClean="0"/>
              <a:t>What are some ways you might utilize this information?</a:t>
            </a:r>
          </a:p>
          <a:p>
            <a:pPr lvl="1"/>
            <a:r>
              <a:rPr lang="en-US" dirty="0" smtClean="0"/>
              <a:t>How might it be shared with teachers in your school/district?</a:t>
            </a: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698111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831069"/>
            <a:ext cx="7467600" cy="1569660"/>
          </a:xfrm>
          <a:prstGeom prst="rect">
            <a:avLst/>
          </a:prstGeom>
          <a:noFill/>
        </p:spPr>
        <p:txBody>
          <a:bodyPr wrap="square" rtlCol="0">
            <a:spAutoFit/>
          </a:bodyPr>
          <a:lstStyle/>
          <a:p>
            <a:pPr algn="ctr"/>
            <a:r>
              <a:rPr lang="en-US" sz="3200" b="1" dirty="0" smtClean="0"/>
              <a:t>Grades 3-5 </a:t>
            </a:r>
          </a:p>
          <a:p>
            <a:pPr algn="ctr"/>
            <a:r>
              <a:rPr lang="en-US" sz="3200" b="1" dirty="0" smtClean="0"/>
              <a:t>2016 Standards of Learning and Curriculum Framework Revisions </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54</a:t>
            </a:fld>
            <a:endParaRPr lang="en-US" dirty="0"/>
          </a:p>
        </p:txBody>
      </p:sp>
    </p:spTree>
    <p:extLst>
      <p:ext uri="{BB962C8B-B14F-4D97-AF65-F5344CB8AC3E}">
        <p14:creationId xmlns:p14="http://schemas.microsoft.com/office/powerpoint/2010/main" val="401144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Grades 3-5 Revision Highlights  Agenda</a:t>
            </a:r>
            <a:endParaRPr lang="en-US" b="1" dirty="0"/>
          </a:p>
        </p:txBody>
      </p:sp>
      <p:sp>
        <p:nvSpPr>
          <p:cNvPr id="3" name="Content Placeholder 2"/>
          <p:cNvSpPr>
            <a:spLocks noGrp="1"/>
          </p:cNvSpPr>
          <p:nvPr>
            <p:ph idx="1"/>
          </p:nvPr>
        </p:nvSpPr>
        <p:spPr/>
        <p:txBody>
          <a:bodyPr/>
          <a:lstStyle/>
          <a:p>
            <a:r>
              <a:rPr lang="en-US" dirty="0" smtClean="0"/>
              <a:t>Grade Level Crosswalk Review </a:t>
            </a:r>
          </a:p>
          <a:p>
            <a:r>
              <a:rPr lang="en-US" dirty="0" smtClean="0"/>
              <a:t>Grades 3-5 “Triad” Sharing</a:t>
            </a:r>
          </a:p>
          <a:p>
            <a:r>
              <a:rPr lang="en-US" dirty="0" smtClean="0"/>
              <a:t>Identify Potential Challenges and Supports for Instruction </a:t>
            </a:r>
          </a:p>
          <a:p>
            <a:pPr lvl="1"/>
            <a:r>
              <a:rPr lang="en-US" dirty="0" smtClean="0"/>
              <a:t>Roundtable Brainstorm</a:t>
            </a:r>
          </a:p>
          <a:p>
            <a:pPr lvl="1"/>
            <a:r>
              <a:rPr lang="en-US" dirty="0" smtClean="0"/>
              <a:t>Gallery Walk</a:t>
            </a:r>
          </a:p>
          <a:p>
            <a:pPr lvl="1"/>
            <a:r>
              <a:rPr lang="en-US" dirty="0" smtClean="0"/>
              <a:t>Whole group – Next Steps</a:t>
            </a:r>
          </a:p>
          <a:p>
            <a:pPr marL="0" indent="0">
              <a:buNone/>
            </a:pPr>
            <a:endParaRPr lang="en-US" dirty="0"/>
          </a:p>
        </p:txBody>
      </p:sp>
    </p:spTree>
    <p:extLst>
      <p:ext uri="{BB962C8B-B14F-4D97-AF65-F5344CB8AC3E}">
        <p14:creationId xmlns:p14="http://schemas.microsoft.com/office/powerpoint/2010/main" val="214565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219200"/>
          </a:xfrm>
        </p:spPr>
        <p:txBody>
          <a:bodyPr/>
          <a:lstStyle/>
          <a:p>
            <a:r>
              <a:rPr lang="en-US" sz="3200" b="1" dirty="0" smtClean="0"/>
              <a:t>Explore Changes and Potential Implications in Grades 3-5</a:t>
            </a:r>
            <a:endParaRPr lang="en-US" sz="3200" b="1" dirty="0"/>
          </a:p>
        </p:txBody>
      </p:sp>
      <p:sp>
        <p:nvSpPr>
          <p:cNvPr id="3" name="Content Placeholder 2"/>
          <p:cNvSpPr>
            <a:spLocks noGrp="1"/>
          </p:cNvSpPr>
          <p:nvPr>
            <p:ph idx="1"/>
          </p:nvPr>
        </p:nvSpPr>
        <p:spPr>
          <a:xfrm>
            <a:off x="381000" y="1905001"/>
            <a:ext cx="8229600" cy="4495800"/>
          </a:xfrm>
        </p:spPr>
        <p:txBody>
          <a:bodyPr>
            <a:noAutofit/>
          </a:bodyPr>
          <a:lstStyle/>
          <a:p>
            <a:r>
              <a:rPr lang="en-US" sz="2400" dirty="0" smtClean="0"/>
              <a:t>Each table receives one grade level crosswalk                     (summary of revisions)</a:t>
            </a:r>
          </a:p>
          <a:p>
            <a:r>
              <a:rPr lang="en-US" sz="2400" dirty="0" smtClean="0"/>
              <a:t>As a group </a:t>
            </a:r>
            <a:endParaRPr lang="en-US" sz="2400" dirty="0" smtClean="0"/>
          </a:p>
          <a:p>
            <a:pPr lvl="1"/>
            <a:r>
              <a:rPr lang="en-US" sz="2400" dirty="0" smtClean="0"/>
              <a:t>Identify </a:t>
            </a:r>
            <a:r>
              <a:rPr lang="en-US" sz="2400" dirty="0" smtClean="0"/>
              <a:t>the potential pedagogical and/or content challenges </a:t>
            </a:r>
          </a:p>
          <a:p>
            <a:pPr lvl="1"/>
            <a:r>
              <a:rPr lang="en-US" sz="2400" dirty="0"/>
              <a:t>Discuss areas where teachers will need additional support</a:t>
            </a:r>
          </a:p>
          <a:p>
            <a:pPr lvl="1"/>
            <a:r>
              <a:rPr lang="en-US" sz="2400" dirty="0" smtClean="0"/>
              <a:t>Brainstorm </a:t>
            </a:r>
            <a:r>
              <a:rPr lang="en-US" sz="2400" dirty="0"/>
              <a:t>strategies for supporting teachers with these revisions (consider who you need to consult/when and what will be your next steps</a:t>
            </a:r>
            <a:r>
              <a:rPr lang="en-US" sz="2400" dirty="0" smtClean="0"/>
              <a:t>) </a:t>
            </a:r>
          </a:p>
          <a:p>
            <a:pPr lvl="1"/>
            <a:r>
              <a:rPr lang="en-US" sz="2400" dirty="0" smtClean="0"/>
              <a:t>Be prepared to share ideas with others</a:t>
            </a:r>
          </a:p>
        </p:txBody>
      </p:sp>
      <p:sp>
        <p:nvSpPr>
          <p:cNvPr id="4" name="Slide Number Placeholder 3"/>
          <p:cNvSpPr>
            <a:spLocks noGrp="1"/>
          </p:cNvSpPr>
          <p:nvPr>
            <p:ph type="sldNum" sz="quarter" idx="12"/>
          </p:nvPr>
        </p:nvSpPr>
        <p:spPr/>
        <p:txBody>
          <a:bodyPr/>
          <a:lstStyle/>
          <a:p>
            <a:fld id="{94D383E5-CD44-4E8E-A14B-87411563B6FF}" type="slidenum">
              <a:rPr lang="en-US" smtClean="0"/>
              <a:t>56</a:t>
            </a:fld>
            <a:endParaRPr lang="en-US" dirty="0"/>
          </a:p>
        </p:txBody>
      </p:sp>
      <p:pic>
        <p:nvPicPr>
          <p:cNvPr id="5" name="Picture 2" descr="C:\Users\Debra.Delozier@doe.virginia.gov\AppData\Local\Microsoft\Windows\Temporary Internet Files\Content.IE5\BK35C5ZS\800px-MUTCD_R9-3b.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92507"/>
            <a:ext cx="1600200" cy="106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1219200"/>
          </a:xfrm>
        </p:spPr>
        <p:txBody>
          <a:bodyPr/>
          <a:lstStyle/>
          <a:p>
            <a:r>
              <a:rPr lang="en-US" sz="3200" b="1" dirty="0" smtClean="0"/>
              <a:t>Explore Changes and Potential Implications</a:t>
            </a:r>
            <a:endParaRPr lang="en-US" sz="3200" b="1" dirty="0"/>
          </a:p>
        </p:txBody>
      </p:sp>
      <p:sp>
        <p:nvSpPr>
          <p:cNvPr id="3" name="Content Placeholder 2"/>
          <p:cNvSpPr>
            <a:spLocks noGrp="1"/>
          </p:cNvSpPr>
          <p:nvPr>
            <p:ph idx="1"/>
          </p:nvPr>
        </p:nvSpPr>
        <p:spPr>
          <a:xfrm>
            <a:off x="381000" y="2209800"/>
            <a:ext cx="8534400" cy="4525963"/>
          </a:xfrm>
        </p:spPr>
        <p:txBody>
          <a:bodyPr>
            <a:normAutofit/>
          </a:bodyPr>
          <a:lstStyle/>
          <a:p>
            <a:r>
              <a:rPr lang="en-US" sz="2800" dirty="0" smtClean="0"/>
              <a:t>Form a “rainbow” triad representing each level            in the grade band.  Spend 10-15 minutes:</a:t>
            </a:r>
          </a:p>
          <a:p>
            <a:pPr lvl="1"/>
            <a:r>
              <a:rPr lang="en-US" dirty="0" smtClean="0"/>
              <a:t>Share significant changes at each grade level.</a:t>
            </a:r>
          </a:p>
          <a:p>
            <a:pPr lvl="1"/>
            <a:r>
              <a:rPr lang="en-US" dirty="0" smtClean="0"/>
              <a:t>Look for connections between the grades.</a:t>
            </a:r>
          </a:p>
          <a:p>
            <a:pPr lvl="1"/>
            <a:r>
              <a:rPr lang="en-US" dirty="0" smtClean="0"/>
              <a:t>Discuss areas where additional </a:t>
            </a:r>
            <a:r>
              <a:rPr lang="en-US" dirty="0" smtClean="0"/>
              <a:t>instructional </a:t>
            </a:r>
            <a:r>
              <a:rPr lang="en-US" dirty="0" smtClean="0"/>
              <a:t>support may be needed.  </a:t>
            </a:r>
          </a:p>
          <a:p>
            <a:pPr lvl="2"/>
            <a:r>
              <a:rPr lang="en-US" dirty="0" smtClean="0"/>
              <a:t>What types of support may be needed?</a:t>
            </a:r>
            <a:endParaRPr lang="en-US" dirty="0"/>
          </a:p>
          <a:p>
            <a:pPr lvl="2"/>
            <a:r>
              <a:rPr lang="en-US" dirty="0" smtClean="0"/>
              <a:t>In what ways will you be able to assist?</a:t>
            </a:r>
          </a:p>
          <a:p>
            <a:pPr lvl="1"/>
            <a:r>
              <a:rPr lang="en-US" dirty="0" smtClean="0"/>
              <a:t>What supports might you need? From who? When? </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57</a:t>
            </a:fld>
            <a:endParaRPr lang="en-US" dirty="0"/>
          </a:p>
        </p:txBody>
      </p:sp>
      <p:grpSp>
        <p:nvGrpSpPr>
          <p:cNvPr id="6" name="Group 5"/>
          <p:cNvGrpSpPr/>
          <p:nvPr/>
        </p:nvGrpSpPr>
        <p:grpSpPr>
          <a:xfrm rot="1349192">
            <a:off x="7058122" y="1545357"/>
            <a:ext cx="2131956" cy="979789"/>
            <a:chOff x="5204117" y="1517159"/>
            <a:chExt cx="2318864" cy="1159432"/>
          </a:xfrm>
        </p:grpSpPr>
        <p:pic>
          <p:nvPicPr>
            <p:cNvPr id="1026" name="Picture 2" descr="C:\Users\Tina.Mazzacane@doe.virginia.gov\AppData\Local\Microsoft\Windows\Temporary Internet Files\Content.IE5\TAJCSSRP\Rainbow-diagram-ROYGBIV.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117" y="1517159"/>
              <a:ext cx="2318864" cy="11594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bra.Delozier@doe.virginia.gov\AppData\Local\Microsoft\Windows\Temporary Internet Files\Content.IE5\BK35C5ZS\people3a[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739" y="2022423"/>
              <a:ext cx="1077076" cy="642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3637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b="1" dirty="0" smtClean="0"/>
              <a:t>Grade 3 Revision Highlights</a:t>
            </a:r>
            <a:endParaRPr lang="en-US" b="1"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81000" y="1828800"/>
                <a:ext cx="8229600" cy="4525963"/>
              </a:xfrm>
            </p:spPr>
            <p:txBody>
              <a:bodyPr>
                <a:noAutofit/>
              </a:bodyPr>
              <a:lstStyle/>
              <a:p>
                <a:pPr lvl="0"/>
                <a:r>
                  <a:rPr lang="en-US" sz="2000" dirty="0"/>
                  <a:t>Create and solve single-step practical problems involving division</a:t>
                </a:r>
              </a:p>
              <a:p>
                <a:pPr lvl="0"/>
                <a:r>
                  <a:rPr lang="en-US" sz="2000" dirty="0" smtClean="0"/>
                  <a:t>Apply </a:t>
                </a:r>
                <a:r>
                  <a:rPr lang="en-US" sz="2000" dirty="0"/>
                  <a:t>strategies, including place value and the properties </a:t>
                </a:r>
                <a:r>
                  <a:rPr lang="en-US" sz="2000" dirty="0" smtClean="0"/>
                  <a:t>when solving addition, subtraction, multiplication problems</a:t>
                </a:r>
                <a:endParaRPr lang="en-US" sz="2000" dirty="0"/>
              </a:p>
              <a:p>
                <a:pPr lvl="0"/>
                <a:r>
                  <a:rPr lang="en-US" sz="2000" dirty="0">
                    <a:solidFill>
                      <a:srgbClr val="FF0000"/>
                    </a:solidFill>
                  </a:rPr>
                  <a:t>Demonstrate fluency with multiplication facts of 0, 1, 2, 5, and 10; [Recall of facts to 12 x 12 included in 4.4a]</a:t>
                </a:r>
              </a:p>
              <a:p>
                <a:r>
                  <a:rPr lang="en-US" sz="2000" dirty="0" smtClean="0">
                    <a:solidFill>
                      <a:srgbClr val="FF0000"/>
                    </a:solidFill>
                  </a:rPr>
                  <a:t>Define </a:t>
                </a:r>
                <a:r>
                  <a:rPr lang="en-US" sz="2000" dirty="0">
                    <a:solidFill>
                      <a:srgbClr val="FF0000"/>
                    </a:solidFill>
                  </a:rPr>
                  <a:t>a </a:t>
                </a:r>
                <a:r>
                  <a:rPr lang="en-US" sz="2000" dirty="0" smtClean="0">
                    <a:solidFill>
                      <a:srgbClr val="FF0000"/>
                    </a:solidFill>
                  </a:rPr>
                  <a:t>polygon; identify </a:t>
                </a:r>
                <a:r>
                  <a:rPr lang="en-US" sz="2000" dirty="0">
                    <a:solidFill>
                      <a:srgbClr val="FF0000"/>
                    </a:solidFill>
                  </a:rPr>
                  <a:t>and name polygons with 10 or fewer sides </a:t>
                </a:r>
                <a:r>
                  <a:rPr lang="en-US" sz="2000" dirty="0" smtClean="0">
                    <a:solidFill>
                      <a:srgbClr val="FF0000"/>
                    </a:solidFill>
                  </a:rPr>
                  <a:t>combine </a:t>
                </a:r>
                <a:r>
                  <a:rPr lang="en-US" sz="2000" dirty="0">
                    <a:solidFill>
                      <a:srgbClr val="FF0000"/>
                    </a:solidFill>
                  </a:rPr>
                  <a:t>and subdivide polygons and name the resulting polygon(s) </a:t>
                </a:r>
                <a:endParaRPr lang="en-US" sz="2000" dirty="0" smtClean="0">
                  <a:solidFill>
                    <a:srgbClr val="FF0000"/>
                  </a:solidFill>
                </a:endParaRPr>
              </a:p>
              <a:p>
                <a:pPr lvl="0"/>
                <a:r>
                  <a:rPr lang="en-US" sz="2000" dirty="0" smtClean="0"/>
                  <a:t>Identify a fraction represented by a model as the sum of unit fractions; Use a model of a fraction greater than one, count the fractional parts to name and write it as an improper fraction and as a mixed </a:t>
                </a:r>
                <a:r>
                  <a:rPr lang="en-US" sz="2000" dirty="0" smtClean="0">
                    <a:solidFill>
                      <a:schemeClr val="tx1"/>
                    </a:solidFill>
                  </a:rPr>
                  <a:t>number; use models to compare fractions to the benchmarks of 0, </a:t>
                </a:r>
                <a14:m>
                  <m:oMath xmlns:m="http://schemas.openxmlformats.org/officeDocument/2006/math">
                    <m:f>
                      <m:fPr>
                        <m:ctrlPr>
                          <a:rPr lang="en-US" sz="2000" i="1">
                            <a:solidFill>
                              <a:schemeClr val="tx1"/>
                            </a:solidFill>
                            <a:latin typeface="Cambria Math"/>
                          </a:rPr>
                        </m:ctrlPr>
                      </m:fPr>
                      <m:num>
                        <m:r>
                          <a:rPr lang="en-US" sz="2000" i="1">
                            <a:solidFill>
                              <a:schemeClr val="tx1"/>
                            </a:solidFill>
                            <a:latin typeface="Cambria Math"/>
                          </a:rPr>
                          <m:t>1</m:t>
                        </m:r>
                      </m:num>
                      <m:den>
                        <m:r>
                          <a:rPr lang="en-US" sz="2000" i="1">
                            <a:solidFill>
                              <a:schemeClr val="tx1"/>
                            </a:solidFill>
                            <a:latin typeface="Cambria Math"/>
                          </a:rPr>
                          <m:t>2</m:t>
                        </m:r>
                      </m:den>
                    </m:f>
                  </m:oMath>
                </a14:m>
                <a:r>
                  <a:rPr lang="en-US" sz="2000" dirty="0">
                    <a:solidFill>
                      <a:schemeClr val="tx1"/>
                    </a:solidFill>
                  </a:rPr>
                  <a:t>, and 1</a:t>
                </a:r>
                <a:endParaRPr lang="en-US" sz="2000" dirty="0">
                  <a:solidFill>
                    <a:srgbClr val="FF0000"/>
                  </a:solidFill>
                </a:endParaRPr>
              </a:p>
              <a:p>
                <a:r>
                  <a:rPr lang="en-US" sz="2000" dirty="0" smtClean="0"/>
                  <a:t>Line plots moved to grade 5</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81000" y="1828800"/>
                <a:ext cx="8229600" cy="4525963"/>
              </a:xfrm>
              <a:blipFill rotWithShape="1">
                <a:blip r:embed="rId2"/>
                <a:stretch>
                  <a:fillRect l="-815" t="-809"/>
                </a:stretch>
              </a:blipFill>
            </p:spPr>
            <p:txBody>
              <a:bodyPr/>
              <a:lstStyle/>
              <a:p>
                <a:r>
                  <a:rPr lang="en-US">
                    <a:noFill/>
                  </a:rPr>
                  <a:t> </a:t>
                </a:r>
              </a:p>
            </p:txBody>
          </p:sp>
        </mc:Fallback>
      </mc:AlternateContent>
    </p:spTree>
    <p:extLst>
      <p:ext uri="{BB962C8B-B14F-4D97-AF65-F5344CB8AC3E}">
        <p14:creationId xmlns:p14="http://schemas.microsoft.com/office/powerpoint/2010/main" val="1003456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t>Grade 4 Revision Highlights</a:t>
            </a:r>
            <a:endParaRPr lang="en-US" b="1" dirty="0"/>
          </a:p>
        </p:txBody>
      </p:sp>
      <p:sp>
        <p:nvSpPr>
          <p:cNvPr id="5" name="Content Placeholder 4"/>
          <p:cNvSpPr>
            <a:spLocks noGrp="1"/>
          </p:cNvSpPr>
          <p:nvPr>
            <p:ph idx="1"/>
          </p:nvPr>
        </p:nvSpPr>
        <p:spPr>
          <a:xfrm>
            <a:off x="381000" y="1676400"/>
            <a:ext cx="8229600" cy="4800600"/>
          </a:xfrm>
        </p:spPr>
        <p:txBody>
          <a:bodyPr>
            <a:noAutofit/>
          </a:bodyPr>
          <a:lstStyle/>
          <a:p>
            <a:pPr lvl="0"/>
            <a:r>
              <a:rPr lang="en-US" sz="2000" dirty="0" smtClean="0"/>
              <a:t>Place value extended to nine-digit numbers</a:t>
            </a:r>
          </a:p>
          <a:p>
            <a:pPr lvl="0"/>
            <a:r>
              <a:rPr lang="en-US" sz="2000" dirty="0">
                <a:solidFill>
                  <a:srgbClr val="FF0000"/>
                </a:solidFill>
              </a:rPr>
              <a:t>Demonstrate fluency with multiplication facts through 12 x 12 </a:t>
            </a:r>
            <a:r>
              <a:rPr lang="en-US" sz="2000" dirty="0" smtClean="0">
                <a:solidFill>
                  <a:srgbClr val="FF0000"/>
                </a:solidFill>
              </a:rPr>
              <a:t>[Facts </a:t>
            </a:r>
            <a:r>
              <a:rPr lang="en-US" sz="2000" dirty="0">
                <a:solidFill>
                  <a:srgbClr val="FF0000"/>
                </a:solidFill>
              </a:rPr>
              <a:t>for </a:t>
            </a:r>
            <a:r>
              <a:rPr lang="en-US" sz="2000" dirty="0" smtClean="0">
                <a:solidFill>
                  <a:srgbClr val="FF0000"/>
                </a:solidFill>
              </a:rPr>
              <a:t>  0</a:t>
            </a:r>
            <a:r>
              <a:rPr lang="en-US" sz="2000" dirty="0">
                <a:solidFill>
                  <a:srgbClr val="FF0000"/>
                </a:solidFill>
              </a:rPr>
              <a:t>, 1, 2, 5, 10 included in 3.4]</a:t>
            </a:r>
          </a:p>
          <a:p>
            <a:pPr lvl="0"/>
            <a:r>
              <a:rPr lang="en-US" sz="2000" dirty="0" smtClean="0">
                <a:solidFill>
                  <a:srgbClr val="FF0000"/>
                </a:solidFill>
              </a:rPr>
              <a:t>Apply </a:t>
            </a:r>
            <a:r>
              <a:rPr lang="en-US" sz="2000" dirty="0">
                <a:solidFill>
                  <a:srgbClr val="FF0000"/>
                </a:solidFill>
              </a:rPr>
              <a:t>strategies including place value and properties</a:t>
            </a:r>
            <a:r>
              <a:rPr lang="en-US" sz="2000" dirty="0"/>
              <a:t> of addition and/or multiplication as strategies to +, -, ×, and ÷; use context in practical problems to interpret the quotient and remainder </a:t>
            </a:r>
          </a:p>
          <a:p>
            <a:pPr lvl="0"/>
            <a:r>
              <a:rPr lang="en-US" sz="2000" dirty="0" smtClean="0"/>
              <a:t>Create </a:t>
            </a:r>
            <a:r>
              <a:rPr lang="en-US" sz="2000" dirty="0"/>
              <a:t>single and multistep practical problems for addition, subtraction and multiplication;  Create and solve single-step</a:t>
            </a:r>
            <a:r>
              <a:rPr lang="en-US" sz="2000" i="1" dirty="0"/>
              <a:t> </a:t>
            </a:r>
            <a:r>
              <a:rPr lang="en-US" sz="2000" dirty="0" smtClean="0"/>
              <a:t>involving </a:t>
            </a:r>
            <a:r>
              <a:rPr lang="en-US" sz="2000" dirty="0"/>
              <a:t>division</a:t>
            </a:r>
          </a:p>
          <a:p>
            <a:pPr lvl="0"/>
            <a:r>
              <a:rPr lang="en-US" sz="2000" dirty="0"/>
              <a:t>Solve practical problems that involve determining perimeter and area </a:t>
            </a:r>
            <a:endParaRPr lang="en-US" sz="2000" dirty="0" smtClean="0"/>
          </a:p>
          <a:p>
            <a:pPr lvl="0"/>
            <a:r>
              <a:rPr lang="en-US" sz="2000" dirty="0"/>
              <a:t>Identify, describe, compare, and contrast plane and solid figures </a:t>
            </a:r>
            <a:endParaRPr lang="en-US" sz="2000" dirty="0" smtClean="0"/>
          </a:p>
          <a:p>
            <a:pPr lvl="0"/>
            <a:r>
              <a:rPr lang="en-US" sz="2000" dirty="0" smtClean="0"/>
              <a:t>Classify </a:t>
            </a:r>
            <a:r>
              <a:rPr lang="en-US" sz="2000" dirty="0"/>
              <a:t>quadrilaterals; </a:t>
            </a:r>
            <a:r>
              <a:rPr lang="en-US" sz="2000" dirty="0" smtClean="0"/>
              <a:t>define </a:t>
            </a:r>
            <a:r>
              <a:rPr lang="en-US" sz="2000" dirty="0"/>
              <a:t>quadrilaterals; compare, and contrast properties of quadrilaterals; use geometric markings to denote properties of quadrilaterals</a:t>
            </a:r>
          </a:p>
          <a:p>
            <a:r>
              <a:rPr lang="en-US" sz="2000" dirty="0" smtClean="0"/>
              <a:t>Create </a:t>
            </a:r>
            <a:r>
              <a:rPr lang="en-US" sz="2000" dirty="0"/>
              <a:t>a model or practical problem to represent a given probability</a:t>
            </a:r>
            <a:endParaRPr lang="en-US" sz="2000" dirty="0" smtClean="0"/>
          </a:p>
        </p:txBody>
      </p:sp>
    </p:spTree>
    <p:extLst>
      <p:ext uri="{BB962C8B-B14F-4D97-AF65-F5344CB8AC3E}">
        <p14:creationId xmlns:p14="http://schemas.microsoft.com/office/powerpoint/2010/main" val="1611454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pPr algn="ctr"/>
            <a:r>
              <a:rPr lang="en-US" b="1" dirty="0" smtClean="0"/>
              <a:t>2015 Virginia Mathematics NAEP Results</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56" y="1837134"/>
            <a:ext cx="4129644" cy="250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41433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18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t>Grade 5 Revision Highlights</a:t>
            </a:r>
            <a:endParaRPr lang="en-US" b="1" dirty="0"/>
          </a:p>
        </p:txBody>
      </p:sp>
      <p:sp>
        <p:nvSpPr>
          <p:cNvPr id="5" name="Content Placeholder 4"/>
          <p:cNvSpPr>
            <a:spLocks noGrp="1"/>
          </p:cNvSpPr>
          <p:nvPr>
            <p:ph idx="1"/>
          </p:nvPr>
        </p:nvSpPr>
        <p:spPr>
          <a:xfrm>
            <a:off x="381000" y="1600200"/>
            <a:ext cx="8229600" cy="5105400"/>
          </a:xfrm>
        </p:spPr>
        <p:txBody>
          <a:bodyPr>
            <a:noAutofit/>
          </a:bodyPr>
          <a:lstStyle/>
          <a:p>
            <a:pPr lvl="0"/>
            <a:r>
              <a:rPr lang="en-US" sz="2000" dirty="0" smtClean="0">
                <a:solidFill>
                  <a:srgbClr val="FF0000"/>
                </a:solidFill>
              </a:rPr>
              <a:t>Divide </a:t>
            </a:r>
            <a:r>
              <a:rPr lang="en-US" sz="2000" dirty="0">
                <a:solidFill>
                  <a:srgbClr val="FF0000"/>
                </a:solidFill>
              </a:rPr>
              <a:t>with decimal dividend and decimal </a:t>
            </a:r>
            <a:r>
              <a:rPr lang="en-US" sz="2000" dirty="0" smtClean="0">
                <a:solidFill>
                  <a:srgbClr val="FF0000"/>
                </a:solidFill>
              </a:rPr>
              <a:t>divisor</a:t>
            </a:r>
          </a:p>
          <a:p>
            <a:pPr lvl="0"/>
            <a:r>
              <a:rPr lang="en-US" sz="2000" dirty="0" smtClean="0"/>
              <a:t>Model </a:t>
            </a:r>
            <a:r>
              <a:rPr lang="en-US" sz="2000" dirty="0"/>
              <a:t>multiplication and division of decimals and whole numbers </a:t>
            </a:r>
            <a:endParaRPr lang="en-US" sz="2000" dirty="0" smtClean="0"/>
          </a:p>
          <a:p>
            <a:pPr lvl="0"/>
            <a:r>
              <a:rPr lang="en-US" sz="2000" dirty="0" smtClean="0">
                <a:solidFill>
                  <a:srgbClr val="FF0000"/>
                </a:solidFill>
              </a:rPr>
              <a:t>Solve </a:t>
            </a:r>
            <a:r>
              <a:rPr lang="en-US" sz="2000" dirty="0">
                <a:solidFill>
                  <a:srgbClr val="FF0000"/>
                </a:solidFill>
              </a:rPr>
              <a:t>single-step practical problems involving multiplication of a whole number, limited to 12 or less, and a proper fraction, with models </a:t>
            </a:r>
          </a:p>
          <a:p>
            <a:pPr lvl="0"/>
            <a:r>
              <a:rPr lang="en-US" sz="2000" dirty="0"/>
              <a:t>Given the equivalent measure of one unit, identify equivalent metric </a:t>
            </a:r>
            <a:r>
              <a:rPr lang="en-US" sz="2000" dirty="0" smtClean="0"/>
              <a:t>measurements</a:t>
            </a:r>
          </a:p>
          <a:p>
            <a:pPr lvl="0"/>
            <a:r>
              <a:rPr lang="en-US" sz="2000" dirty="0" smtClean="0"/>
              <a:t>Compare </a:t>
            </a:r>
            <a:r>
              <a:rPr lang="en-US" sz="2000" dirty="0"/>
              <a:t>and contrast properties of triangles; use geometric markings </a:t>
            </a:r>
          </a:p>
          <a:p>
            <a:pPr lvl="0"/>
            <a:r>
              <a:rPr lang="en-US" sz="2000" dirty="0" smtClean="0"/>
              <a:t>Investigate </a:t>
            </a:r>
            <a:r>
              <a:rPr lang="en-US" sz="2000" dirty="0"/>
              <a:t>sum of the interior angles in a triangle and determine the unknown measure; EKS – Use models to prove the sum of the interior angles of a triangle is 180° and use the relationship to determine unknown angle measure in a triangle</a:t>
            </a:r>
          </a:p>
          <a:p>
            <a:pPr lvl="0"/>
            <a:r>
              <a:rPr lang="en-US" sz="2000" dirty="0" smtClean="0"/>
              <a:t>Recognize </a:t>
            </a:r>
            <a:r>
              <a:rPr lang="en-US" sz="2000" dirty="0"/>
              <a:t>and apply </a:t>
            </a:r>
            <a:r>
              <a:rPr lang="en-US" sz="2000" dirty="0" smtClean="0"/>
              <a:t>transformations</a:t>
            </a:r>
          </a:p>
          <a:p>
            <a:pPr lvl="0"/>
            <a:r>
              <a:rPr lang="en-US" sz="2000" dirty="0"/>
              <a:t>Determine probability using Fundamental Counting Principle </a:t>
            </a:r>
            <a:endParaRPr lang="en-US" sz="2000" dirty="0" smtClean="0"/>
          </a:p>
          <a:p>
            <a:pPr lvl="0"/>
            <a:r>
              <a:rPr lang="en-US" sz="2000" dirty="0" smtClean="0"/>
              <a:t>Represent </a:t>
            </a:r>
            <a:r>
              <a:rPr lang="en-US" sz="2000" dirty="0"/>
              <a:t>and interpret data in a line </a:t>
            </a:r>
            <a:r>
              <a:rPr lang="en-US" sz="2000" dirty="0" smtClean="0"/>
              <a:t>plot</a:t>
            </a:r>
          </a:p>
        </p:txBody>
      </p:sp>
    </p:spTree>
    <p:extLst>
      <p:ext uri="{BB962C8B-B14F-4D97-AF65-F5344CB8AC3E}">
        <p14:creationId xmlns:p14="http://schemas.microsoft.com/office/powerpoint/2010/main" val="46992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b="1" dirty="0" smtClean="0"/>
              <a:t>Grade Level – Placemat Brainstorm</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200" b="1" dirty="0" smtClean="0"/>
              <a:t>Use chart paper, place on table, draw a circle in the middle: </a:t>
            </a:r>
          </a:p>
          <a:p>
            <a:r>
              <a:rPr lang="en-US" sz="2200" dirty="0" smtClean="0"/>
              <a:t>Refer to the highlighted sections of the SOL/CF pages provided.</a:t>
            </a:r>
          </a:p>
          <a:p>
            <a:r>
              <a:rPr lang="en-US" sz="2200" dirty="0" smtClean="0"/>
              <a:t>In the center, identify/record the pedagogical/content challenges </a:t>
            </a:r>
            <a:r>
              <a:rPr lang="en-US" sz="2200" dirty="0"/>
              <a:t> </a:t>
            </a:r>
            <a:r>
              <a:rPr lang="en-US" sz="2200" dirty="0" smtClean="0"/>
              <a:t>associated with the changes.</a:t>
            </a:r>
          </a:p>
          <a:p>
            <a:r>
              <a:rPr lang="en-US" sz="2200" dirty="0" smtClean="0"/>
              <a:t>Around the outside of the center, each team member records strategies or actions that will be help address these challenges.</a:t>
            </a:r>
          </a:p>
          <a:p>
            <a:pPr marL="0" indent="0">
              <a:buNone/>
            </a:pPr>
            <a:r>
              <a:rPr lang="en-US" sz="2200" b="1" dirty="0" smtClean="0"/>
              <a:t>Group sharing – “One Strays”</a:t>
            </a:r>
          </a:p>
          <a:p>
            <a:r>
              <a:rPr lang="en-US" sz="2200" dirty="0" smtClean="0"/>
              <a:t>Team chooses one person to travel with their chart.</a:t>
            </a:r>
          </a:p>
          <a:p>
            <a:r>
              <a:rPr lang="en-US" sz="2200" dirty="0" smtClean="0"/>
              <a:t>“One strays” visits a new table to share the challenges and potential strategies with another table.</a:t>
            </a:r>
          </a:p>
          <a:p>
            <a:r>
              <a:rPr lang="en-US" sz="2200" dirty="0" smtClean="0"/>
              <a:t>Visit another table as time allows.</a:t>
            </a:r>
            <a:endParaRPr lang="en-US" sz="2200" dirty="0"/>
          </a:p>
        </p:txBody>
      </p:sp>
      <p:sp>
        <p:nvSpPr>
          <p:cNvPr id="4" name="Slide Number Placeholder 3"/>
          <p:cNvSpPr>
            <a:spLocks noGrp="1"/>
          </p:cNvSpPr>
          <p:nvPr>
            <p:ph type="sldNum" sz="quarter" idx="12"/>
          </p:nvPr>
        </p:nvSpPr>
        <p:spPr/>
        <p:txBody>
          <a:bodyPr/>
          <a:lstStyle/>
          <a:p>
            <a:fld id="{94D383E5-CD44-4E8E-A14B-87411563B6FF}" type="slidenum">
              <a:rPr lang="en-US" smtClean="0"/>
              <a:t>61</a:t>
            </a:fld>
            <a:endParaRPr lang="en-US" dirty="0"/>
          </a:p>
        </p:txBody>
      </p:sp>
      <p:pic>
        <p:nvPicPr>
          <p:cNvPr id="1026" name="Picture 2" descr="C:\Users\Debra.Delozier@doe.virginia.gov\AppData\Local\Microsoft\Windows\Temporary Internet Files\Content.IE5\PYOVA20N\teamwork-diversity-204717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
            <a:ext cx="1438614" cy="1538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53200" y="5105400"/>
            <a:ext cx="19812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239000" y="54483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6" idx="0"/>
          </p:cNvCxnSpPr>
          <p:nvPr/>
        </p:nvCxnSpPr>
        <p:spPr>
          <a:xfrm flipH="1">
            <a:off x="7581900" y="2819400"/>
            <a:ext cx="514350" cy="2628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936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831069"/>
            <a:ext cx="7467600" cy="1569660"/>
          </a:xfrm>
          <a:prstGeom prst="rect">
            <a:avLst/>
          </a:prstGeom>
          <a:noFill/>
        </p:spPr>
        <p:txBody>
          <a:bodyPr wrap="square" rtlCol="0">
            <a:spAutoFit/>
          </a:bodyPr>
          <a:lstStyle/>
          <a:p>
            <a:pPr algn="ctr"/>
            <a:r>
              <a:rPr lang="en-US" sz="3200" b="1" dirty="0" smtClean="0"/>
              <a:t>Grades 6-8 and Algebra I</a:t>
            </a:r>
          </a:p>
          <a:p>
            <a:pPr algn="ctr"/>
            <a:r>
              <a:rPr lang="en-US" sz="3200" b="1" dirty="0" smtClean="0"/>
              <a:t> </a:t>
            </a:r>
            <a:r>
              <a:rPr lang="en-US" sz="3200" b="1" dirty="0"/>
              <a:t>2016 Standards of Learning and Curriculum Framework Revisions</a:t>
            </a:r>
          </a:p>
        </p:txBody>
      </p:sp>
      <p:sp>
        <p:nvSpPr>
          <p:cNvPr id="2" name="Slide Number Placeholder 1"/>
          <p:cNvSpPr>
            <a:spLocks noGrp="1"/>
          </p:cNvSpPr>
          <p:nvPr>
            <p:ph type="sldNum" sz="quarter" idx="12"/>
          </p:nvPr>
        </p:nvSpPr>
        <p:spPr/>
        <p:txBody>
          <a:bodyPr/>
          <a:lstStyle/>
          <a:p>
            <a:fld id="{94D383E5-CD44-4E8E-A14B-87411563B6FF}" type="slidenum">
              <a:rPr lang="en-US" smtClean="0"/>
              <a:t>62</a:t>
            </a:fld>
            <a:endParaRPr lang="en-US" dirty="0"/>
          </a:p>
        </p:txBody>
      </p:sp>
    </p:spTree>
    <p:extLst>
      <p:ext uri="{BB962C8B-B14F-4D97-AF65-F5344CB8AC3E}">
        <p14:creationId xmlns:p14="http://schemas.microsoft.com/office/powerpoint/2010/main" val="185866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86800" cy="1143000"/>
          </a:xfrm>
        </p:spPr>
        <p:txBody>
          <a:bodyPr>
            <a:normAutofit fontScale="90000"/>
          </a:bodyPr>
          <a:lstStyle/>
          <a:p>
            <a:r>
              <a:rPr lang="en-US" b="1" dirty="0" smtClean="0"/>
              <a:t>Grades 6-8 &amp; Algebra I Revision Highlights Agenda</a:t>
            </a:r>
            <a:endParaRPr lang="en-US" b="1" dirty="0"/>
          </a:p>
        </p:txBody>
      </p:sp>
      <p:sp>
        <p:nvSpPr>
          <p:cNvPr id="3" name="Content Placeholder 2"/>
          <p:cNvSpPr>
            <a:spLocks noGrp="1"/>
          </p:cNvSpPr>
          <p:nvPr>
            <p:ph idx="1"/>
          </p:nvPr>
        </p:nvSpPr>
        <p:spPr/>
        <p:txBody>
          <a:bodyPr/>
          <a:lstStyle/>
          <a:p>
            <a:r>
              <a:rPr lang="en-US" dirty="0" smtClean="0"/>
              <a:t>6-8 &amp; Algebra I Crosswalk Activity</a:t>
            </a:r>
          </a:p>
          <a:p>
            <a:r>
              <a:rPr lang="en-US" dirty="0" smtClean="0"/>
              <a:t>Algebra I Equation Activity</a:t>
            </a:r>
          </a:p>
          <a:p>
            <a:r>
              <a:rPr lang="en-US" dirty="0" smtClean="0"/>
              <a:t>Explore Patterns, Functions and Algebra 6-8 </a:t>
            </a:r>
          </a:p>
          <a:p>
            <a:pPr marL="0" indent="0">
              <a:buNone/>
            </a:pPr>
            <a:endParaRPr lang="en-US" dirty="0"/>
          </a:p>
        </p:txBody>
      </p:sp>
    </p:spTree>
    <p:extLst>
      <p:ext uri="{BB962C8B-B14F-4D97-AF65-F5344CB8AC3E}">
        <p14:creationId xmlns:p14="http://schemas.microsoft.com/office/powerpoint/2010/main" val="2327777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64</a:t>
            </a:fld>
            <a:endParaRPr lang="en-US" dirty="0"/>
          </a:p>
        </p:txBody>
      </p:sp>
      <p:sp>
        <p:nvSpPr>
          <p:cNvPr id="3" name="TextBox 2"/>
          <p:cNvSpPr txBox="1"/>
          <p:nvPr/>
        </p:nvSpPr>
        <p:spPr>
          <a:xfrm>
            <a:off x="304800" y="762000"/>
            <a:ext cx="8531431" cy="584775"/>
          </a:xfrm>
          <a:prstGeom prst="rect">
            <a:avLst/>
          </a:prstGeom>
          <a:noFill/>
        </p:spPr>
        <p:txBody>
          <a:bodyPr wrap="square" rtlCol="0">
            <a:spAutoFit/>
          </a:bodyPr>
          <a:lstStyle/>
          <a:p>
            <a:r>
              <a:rPr lang="en-US" sz="3200" b="1" dirty="0">
                <a:latin typeface="Calibri" panose="020F0502020204030204" pitchFamily="34" charset="0"/>
              </a:rPr>
              <a:t>Grades </a:t>
            </a:r>
            <a:r>
              <a:rPr lang="en-US" sz="3200" b="1" dirty="0" smtClean="0">
                <a:latin typeface="Calibri" panose="020F0502020204030204" pitchFamily="34" charset="0"/>
              </a:rPr>
              <a:t>6-8 &amp; Algebra I SOL True or False? Activity</a:t>
            </a:r>
            <a:endParaRPr lang="en-US" sz="3200" b="1" dirty="0">
              <a:latin typeface="Calibri" panose="020F0502020204030204" pitchFamily="34" charset="0"/>
            </a:endParaRPr>
          </a:p>
        </p:txBody>
      </p:sp>
      <p:sp>
        <p:nvSpPr>
          <p:cNvPr id="4" name="TextBox 3"/>
          <p:cNvSpPr txBox="1"/>
          <p:nvPr/>
        </p:nvSpPr>
        <p:spPr>
          <a:xfrm>
            <a:off x="493815" y="1600200"/>
            <a:ext cx="8153400" cy="40164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smtClean="0">
                <a:latin typeface="Calibri" panose="020F0502020204030204" pitchFamily="34" charset="0"/>
              </a:rPr>
              <a:t>Spend 5-8 minutes reviewing Crosswalk (Summary of Revisions) provided </a:t>
            </a:r>
          </a:p>
          <a:p>
            <a:pPr marL="285750" indent="-285750">
              <a:buFont typeface="Arial" panose="020B0604020202020204" pitchFamily="34" charset="0"/>
              <a:buChar char="•"/>
            </a:pPr>
            <a:r>
              <a:rPr lang="en-US" sz="2400" dirty="0" smtClean="0">
                <a:latin typeface="Calibri" panose="020F0502020204030204" pitchFamily="34" charset="0"/>
              </a:rPr>
              <a:t>Create groups of 4 at your table – </a:t>
            </a:r>
          </a:p>
          <a:p>
            <a:pPr marL="800100" lvl="1" indent="-342900">
              <a:buFont typeface="Courier New" panose="02070309020205020404" pitchFamily="49" charset="0"/>
              <a:buChar char="o"/>
            </a:pPr>
            <a:r>
              <a:rPr lang="en-US" sz="2400" dirty="0" smtClean="0">
                <a:latin typeface="Calibri" panose="020F0502020204030204" pitchFamily="34" charset="0"/>
              </a:rPr>
              <a:t>Grade 6 Crosswalk expert</a:t>
            </a:r>
          </a:p>
          <a:p>
            <a:pPr marL="800100" lvl="1" indent="-342900">
              <a:buFont typeface="Courier New" panose="02070309020205020404" pitchFamily="49" charset="0"/>
              <a:buChar char="o"/>
            </a:pPr>
            <a:r>
              <a:rPr lang="en-US" sz="2400" dirty="0" smtClean="0">
                <a:latin typeface="Calibri" panose="020F0502020204030204" pitchFamily="34" charset="0"/>
              </a:rPr>
              <a:t>Grade 7 Crosswalk expert</a:t>
            </a:r>
          </a:p>
          <a:p>
            <a:pPr marL="800100" lvl="1" indent="-342900">
              <a:buFont typeface="Courier New" panose="02070309020205020404" pitchFamily="49" charset="0"/>
              <a:buChar char="o"/>
            </a:pPr>
            <a:r>
              <a:rPr lang="en-US" sz="2400" dirty="0" smtClean="0">
                <a:latin typeface="Calibri" panose="020F0502020204030204" pitchFamily="34" charset="0"/>
              </a:rPr>
              <a:t>Grade 8 Crosswalk expert</a:t>
            </a:r>
          </a:p>
          <a:p>
            <a:pPr marL="800100" lvl="1" indent="-342900">
              <a:spcAft>
                <a:spcPts val="600"/>
              </a:spcAft>
              <a:buFont typeface="Courier New" panose="02070309020205020404" pitchFamily="49" charset="0"/>
              <a:buChar char="o"/>
            </a:pPr>
            <a:r>
              <a:rPr lang="en-US" sz="2400" dirty="0" smtClean="0">
                <a:latin typeface="Calibri" panose="020F0502020204030204" pitchFamily="34" charset="0"/>
              </a:rPr>
              <a:t>Algebra I Crosswalk expert</a:t>
            </a:r>
          </a:p>
          <a:p>
            <a:pPr marL="285750" indent="-285750">
              <a:spcAft>
                <a:spcPts val="600"/>
              </a:spcAft>
              <a:buFont typeface="Arial" panose="020B0604020202020204" pitchFamily="34" charset="0"/>
              <a:buChar char="•"/>
            </a:pPr>
            <a:r>
              <a:rPr lang="en-US" sz="2400" dirty="0" smtClean="0">
                <a:latin typeface="Calibri" panose="020F0502020204030204" pitchFamily="34" charset="0"/>
              </a:rPr>
              <a:t>Spend 10 minutes to complete the 2016 Grades 6 – 8 &amp; Algebra I SOL True or False? Activity</a:t>
            </a:r>
          </a:p>
          <a:p>
            <a:pPr marL="285750" indent="-285750">
              <a:buFont typeface="Arial" panose="020B0604020202020204" pitchFamily="34" charset="0"/>
              <a:buChar char="•"/>
            </a:pPr>
            <a:r>
              <a:rPr lang="en-US" sz="2400" dirty="0" smtClean="0">
                <a:latin typeface="Calibri" panose="020F0502020204030204" pitchFamily="34" charset="0"/>
              </a:rPr>
              <a:t>When finished, share with others at your table</a:t>
            </a:r>
            <a:endParaRPr lang="en-US" sz="2400" dirty="0">
              <a:latin typeface="Calibri" panose="020F0502020204030204" pitchFamily="34" charset="0"/>
            </a:endParaRPr>
          </a:p>
        </p:txBody>
      </p:sp>
    </p:spTree>
    <p:extLst>
      <p:ext uri="{BB962C8B-B14F-4D97-AF65-F5344CB8AC3E}">
        <p14:creationId xmlns:p14="http://schemas.microsoft.com/office/powerpoint/2010/main" val="400097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65</a:t>
            </a:fld>
            <a:endParaRPr lang="en-US" dirty="0"/>
          </a:p>
        </p:txBody>
      </p:sp>
      <p:sp>
        <p:nvSpPr>
          <p:cNvPr id="5" name="Rectangle 4"/>
          <p:cNvSpPr/>
          <p:nvPr/>
        </p:nvSpPr>
        <p:spPr>
          <a:xfrm>
            <a:off x="762000" y="1447800"/>
            <a:ext cx="7467600" cy="4401205"/>
          </a:xfrm>
          <a:prstGeom prst="rect">
            <a:avLst/>
          </a:prstGeom>
        </p:spPr>
        <p:txBody>
          <a:bodyPr wrap="square">
            <a:spAutoFit/>
          </a:bodyPr>
          <a:lstStyle/>
          <a:p>
            <a:pPr marL="457200" indent="-457200" fontAlgn="base">
              <a:spcBef>
                <a:spcPct val="20000"/>
              </a:spcBef>
              <a:spcAft>
                <a:spcPct val="0"/>
              </a:spcAft>
              <a:buFont typeface="Arial" panose="020B0604020202020204" pitchFamily="34" charset="0"/>
              <a:buChar char="•"/>
            </a:pPr>
            <a:r>
              <a:rPr lang="en-US" sz="2800" dirty="0" smtClean="0">
                <a:latin typeface="Calibri" pitchFamily="34" charset="0"/>
              </a:rPr>
              <a:t>Review the Activity </a:t>
            </a:r>
            <a:r>
              <a:rPr lang="en-US" sz="2800" dirty="0" smtClean="0">
                <a:solidFill>
                  <a:srgbClr val="FF0000"/>
                </a:solidFill>
                <a:latin typeface="Calibri" pitchFamily="34" charset="0"/>
              </a:rPr>
              <a:t>KEY</a:t>
            </a:r>
            <a:r>
              <a:rPr lang="en-US" sz="2800" dirty="0" smtClean="0">
                <a:latin typeface="Calibri" pitchFamily="34" charset="0"/>
              </a:rPr>
              <a:t> provided </a:t>
            </a:r>
          </a:p>
          <a:p>
            <a:pPr marL="457200" indent="-457200" fontAlgn="base">
              <a:spcBef>
                <a:spcPct val="20000"/>
              </a:spcBef>
              <a:spcAft>
                <a:spcPct val="0"/>
              </a:spcAft>
              <a:buFont typeface="Arial" panose="020B0604020202020204" pitchFamily="34" charset="0"/>
              <a:buChar char="•"/>
            </a:pPr>
            <a:r>
              <a:rPr lang="en-US" sz="2800" dirty="0" smtClean="0">
                <a:latin typeface="Calibri" pitchFamily="34" charset="0"/>
              </a:rPr>
              <a:t>Discuss  the following as a table group:</a:t>
            </a:r>
          </a:p>
          <a:p>
            <a:pPr marL="914400" lvl="1" indent="-457200" fontAlgn="base">
              <a:spcBef>
                <a:spcPct val="20000"/>
              </a:spcBef>
              <a:spcAft>
                <a:spcPct val="0"/>
              </a:spcAft>
              <a:buFont typeface="Courier New" panose="02070309020205020404" pitchFamily="49" charset="0"/>
              <a:buChar char="o"/>
            </a:pPr>
            <a:r>
              <a:rPr lang="en-US" sz="2800" dirty="0" smtClean="0">
                <a:latin typeface="Calibri" pitchFamily="34" charset="0"/>
              </a:rPr>
              <a:t>What connections exists between </a:t>
            </a:r>
            <a:r>
              <a:rPr lang="en-US" sz="2800" dirty="0">
                <a:latin typeface="Calibri" pitchFamily="34" charset="0"/>
              </a:rPr>
              <a:t>the </a:t>
            </a:r>
            <a:r>
              <a:rPr lang="en-US" sz="2800" dirty="0" smtClean="0">
                <a:latin typeface="Calibri" pitchFamily="34" charset="0"/>
              </a:rPr>
              <a:t>grades?</a:t>
            </a:r>
            <a:endParaRPr lang="en-US" sz="2800" dirty="0">
              <a:latin typeface="Calibri" pitchFamily="34" charset="0"/>
            </a:endParaRPr>
          </a:p>
          <a:p>
            <a:pPr marL="914400" lvl="1" indent="-457200" fontAlgn="base">
              <a:spcBef>
                <a:spcPct val="20000"/>
              </a:spcBef>
              <a:spcAft>
                <a:spcPct val="0"/>
              </a:spcAft>
              <a:buFont typeface="Courier New" panose="02070309020205020404" pitchFamily="49" charset="0"/>
              <a:buChar char="o"/>
            </a:pPr>
            <a:r>
              <a:rPr lang="en-US" sz="2800" dirty="0" smtClean="0">
                <a:latin typeface="Calibri" pitchFamily="34" charset="0"/>
              </a:rPr>
              <a:t>In what </a:t>
            </a:r>
            <a:r>
              <a:rPr lang="en-US" sz="2800" dirty="0">
                <a:latin typeface="Calibri" pitchFamily="34" charset="0"/>
              </a:rPr>
              <a:t>areas </a:t>
            </a:r>
            <a:r>
              <a:rPr lang="en-US" sz="2800" dirty="0" smtClean="0">
                <a:latin typeface="Calibri" pitchFamily="34" charset="0"/>
              </a:rPr>
              <a:t>will </a:t>
            </a:r>
            <a:r>
              <a:rPr lang="en-US" sz="2800" dirty="0">
                <a:latin typeface="Calibri" pitchFamily="34" charset="0"/>
              </a:rPr>
              <a:t>teachers </a:t>
            </a:r>
            <a:r>
              <a:rPr lang="en-US" sz="2800" dirty="0" smtClean="0">
                <a:latin typeface="Calibri" pitchFamily="34" charset="0"/>
              </a:rPr>
              <a:t>need </a:t>
            </a:r>
            <a:r>
              <a:rPr lang="en-US" sz="2800" dirty="0">
                <a:latin typeface="Calibri" pitchFamily="34" charset="0"/>
              </a:rPr>
              <a:t>the most </a:t>
            </a:r>
            <a:r>
              <a:rPr lang="en-US" sz="2800" dirty="0" smtClean="0">
                <a:latin typeface="Calibri" pitchFamily="34" charset="0"/>
              </a:rPr>
              <a:t>support? What types of support?</a:t>
            </a:r>
            <a:endParaRPr lang="en-US" sz="2800" dirty="0">
              <a:latin typeface="Calibri" pitchFamily="34" charset="0"/>
            </a:endParaRPr>
          </a:p>
          <a:p>
            <a:pPr marL="914400" lvl="1" indent="-457200" fontAlgn="base">
              <a:spcBef>
                <a:spcPct val="20000"/>
              </a:spcBef>
              <a:spcAft>
                <a:spcPct val="0"/>
              </a:spcAft>
              <a:buFont typeface="Courier New" panose="02070309020205020404" pitchFamily="49" charset="0"/>
              <a:buChar char="o"/>
            </a:pPr>
            <a:r>
              <a:rPr lang="en-US" sz="2800" dirty="0" smtClean="0">
                <a:latin typeface="Calibri" pitchFamily="34" charset="0"/>
              </a:rPr>
              <a:t>In </a:t>
            </a:r>
            <a:r>
              <a:rPr lang="en-US" sz="2800" dirty="0">
                <a:latin typeface="Calibri" pitchFamily="34" charset="0"/>
              </a:rPr>
              <a:t>what ways will you be able to assist?</a:t>
            </a:r>
          </a:p>
          <a:p>
            <a:pPr marL="1371600" lvl="2" indent="-457200" fontAlgn="base">
              <a:spcBef>
                <a:spcPct val="20000"/>
              </a:spcBef>
              <a:spcAft>
                <a:spcPct val="0"/>
              </a:spcAft>
              <a:buFont typeface="Courier New" panose="02070309020205020404" pitchFamily="49" charset="0"/>
              <a:buChar char="-"/>
            </a:pPr>
            <a:r>
              <a:rPr lang="en-US" sz="2800" dirty="0">
                <a:latin typeface="Calibri" pitchFamily="34" charset="0"/>
              </a:rPr>
              <a:t>What supports might you need? From who? When? </a:t>
            </a:r>
          </a:p>
        </p:txBody>
      </p:sp>
      <p:sp>
        <p:nvSpPr>
          <p:cNvPr id="6" name="TextBox 5"/>
          <p:cNvSpPr txBox="1"/>
          <p:nvPr/>
        </p:nvSpPr>
        <p:spPr>
          <a:xfrm>
            <a:off x="304800" y="762000"/>
            <a:ext cx="8531431" cy="584775"/>
          </a:xfrm>
          <a:prstGeom prst="rect">
            <a:avLst/>
          </a:prstGeom>
          <a:noFill/>
        </p:spPr>
        <p:txBody>
          <a:bodyPr wrap="square" rtlCol="0">
            <a:spAutoFit/>
          </a:bodyPr>
          <a:lstStyle/>
          <a:p>
            <a:r>
              <a:rPr lang="en-US" sz="3200" b="1" dirty="0">
                <a:latin typeface="Calibri" panose="020F0502020204030204" pitchFamily="34" charset="0"/>
              </a:rPr>
              <a:t>Grades </a:t>
            </a:r>
            <a:r>
              <a:rPr lang="en-US" sz="3200" b="1" dirty="0" smtClean="0">
                <a:latin typeface="Calibri" panose="020F0502020204030204" pitchFamily="34" charset="0"/>
              </a:rPr>
              <a:t>6-8 &amp; Algebra I SOL True or False? Activity</a:t>
            </a:r>
            <a:endParaRPr lang="en-US" sz="3200" b="1" dirty="0">
              <a:latin typeface="Calibri" panose="020F0502020204030204" pitchFamily="34" charset="0"/>
            </a:endParaRPr>
          </a:p>
        </p:txBody>
      </p:sp>
    </p:spTree>
    <p:extLst>
      <p:ext uri="{BB962C8B-B14F-4D97-AF65-F5344CB8AC3E}">
        <p14:creationId xmlns:p14="http://schemas.microsoft.com/office/powerpoint/2010/main" val="406008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66</a:t>
            </a:fld>
            <a:endParaRPr lang="en-US" dirty="0"/>
          </a:p>
        </p:txBody>
      </p:sp>
      <p:sp>
        <p:nvSpPr>
          <p:cNvPr id="3" name="TextBox 2"/>
          <p:cNvSpPr txBox="1"/>
          <p:nvPr/>
        </p:nvSpPr>
        <p:spPr>
          <a:xfrm>
            <a:off x="381000" y="762000"/>
            <a:ext cx="8458200" cy="646331"/>
          </a:xfrm>
          <a:prstGeom prst="rect">
            <a:avLst/>
          </a:prstGeom>
          <a:noFill/>
        </p:spPr>
        <p:txBody>
          <a:bodyPr wrap="square" rtlCol="0">
            <a:spAutoFit/>
          </a:bodyPr>
          <a:lstStyle/>
          <a:p>
            <a:r>
              <a:rPr lang="en-US" sz="3600" b="1" dirty="0">
                <a:latin typeface="Calibri" panose="020F0502020204030204" pitchFamily="34" charset="0"/>
              </a:rPr>
              <a:t>Grades </a:t>
            </a:r>
            <a:r>
              <a:rPr lang="en-US" sz="3600" b="1" dirty="0" smtClean="0">
                <a:latin typeface="Calibri" panose="020F0502020204030204" pitchFamily="34" charset="0"/>
              </a:rPr>
              <a:t>6-8 &amp; Algebra I Equation Activity</a:t>
            </a:r>
            <a:endParaRPr lang="en-US" sz="3600" b="1" dirty="0">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20" y="2781590"/>
            <a:ext cx="1919290" cy="109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8332"/>
            <a:ext cx="2406309" cy="137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99" y="4039849"/>
            <a:ext cx="3507421" cy="79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308" y="1864128"/>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6</a:t>
            </a:r>
            <a:endParaRPr lang="en-US" sz="2400" b="1" dirty="0">
              <a:solidFill>
                <a:srgbClr val="FF0000"/>
              </a:solidFill>
              <a:latin typeface="Calibri" panose="020F0502020204030204" pitchFamily="34" charset="0"/>
            </a:endParaRPr>
          </a:p>
        </p:txBody>
      </p:sp>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120" y="2781589"/>
            <a:ext cx="447534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571914"/>
            <a:ext cx="2729523"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768870"/>
            <a:ext cx="2746461" cy="103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57400" y="3098145"/>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7</a:t>
            </a:r>
            <a:endParaRPr lang="en-US" sz="2400" b="1" dirty="0">
              <a:solidFill>
                <a:srgbClr val="FF0000"/>
              </a:solidFill>
              <a:latin typeface="Calibri" panose="020F0502020204030204" pitchFamily="34" charset="0"/>
            </a:endParaRPr>
          </a:p>
        </p:txBody>
      </p:sp>
      <p:sp>
        <p:nvSpPr>
          <p:cNvPr id="13" name="TextBox 12"/>
          <p:cNvSpPr txBox="1"/>
          <p:nvPr/>
        </p:nvSpPr>
        <p:spPr>
          <a:xfrm>
            <a:off x="7100632" y="4413394"/>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8</a:t>
            </a:r>
            <a:endParaRPr lang="en-US" sz="2400" b="1" dirty="0">
              <a:solidFill>
                <a:srgbClr val="FF0000"/>
              </a:solidFill>
              <a:latin typeface="Calibri" panose="020F0502020204030204" pitchFamily="34" charset="0"/>
            </a:endParaRPr>
          </a:p>
        </p:txBody>
      </p:sp>
      <p:sp>
        <p:nvSpPr>
          <p:cNvPr id="14" name="TextBox 13"/>
          <p:cNvSpPr txBox="1"/>
          <p:nvPr/>
        </p:nvSpPr>
        <p:spPr>
          <a:xfrm>
            <a:off x="6620152" y="1864128"/>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7</a:t>
            </a:r>
            <a:endParaRPr lang="en-US" sz="2400" b="1" dirty="0">
              <a:solidFill>
                <a:srgbClr val="FF0000"/>
              </a:solidFill>
              <a:latin typeface="Calibri" panose="020F0502020204030204" pitchFamily="34" charset="0"/>
            </a:endParaRPr>
          </a:p>
        </p:txBody>
      </p:sp>
      <p:sp>
        <p:nvSpPr>
          <p:cNvPr id="15" name="TextBox 14"/>
          <p:cNvSpPr txBox="1"/>
          <p:nvPr/>
        </p:nvSpPr>
        <p:spPr>
          <a:xfrm>
            <a:off x="7001152" y="3435098"/>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8</a:t>
            </a:r>
            <a:endParaRPr lang="en-US" sz="2400" b="1" dirty="0">
              <a:solidFill>
                <a:srgbClr val="FF0000"/>
              </a:solidFill>
              <a:latin typeface="Calibri" panose="020F0502020204030204" pitchFamily="34" charset="0"/>
            </a:endParaRPr>
          </a:p>
        </p:txBody>
      </p:sp>
      <p:sp>
        <p:nvSpPr>
          <p:cNvPr id="16" name="TextBox 15"/>
          <p:cNvSpPr txBox="1"/>
          <p:nvPr/>
        </p:nvSpPr>
        <p:spPr>
          <a:xfrm>
            <a:off x="2539725" y="4682911"/>
            <a:ext cx="1371600"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Algebra I</a:t>
            </a:r>
            <a:endParaRPr lang="en-US" sz="2400" b="1" dirty="0">
              <a:solidFill>
                <a:srgbClr val="FF0000"/>
              </a:solidFill>
              <a:latin typeface="Calibri" panose="020F0502020204030204" pitchFamily="34" charset="0"/>
            </a:endParaRPr>
          </a:p>
        </p:txBody>
      </p:sp>
      <p:pic>
        <p:nvPicPr>
          <p:cNvPr id="102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6007" y="5334000"/>
            <a:ext cx="5934101" cy="110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11794" y="6212257"/>
            <a:ext cx="1244217" cy="461665"/>
          </a:xfrm>
          <a:prstGeom prst="rect">
            <a:avLst/>
          </a:prstGeom>
          <a:noFill/>
        </p:spPr>
        <p:txBody>
          <a:bodyPr wrap="square" rtlCol="0">
            <a:spAutoFit/>
          </a:bodyPr>
          <a:lstStyle/>
          <a:p>
            <a:r>
              <a:rPr lang="en-US" sz="2400" b="1" dirty="0" smtClean="0">
                <a:solidFill>
                  <a:srgbClr val="FF0000"/>
                </a:solidFill>
                <a:latin typeface="Calibri" panose="020F0502020204030204" pitchFamily="34" charset="0"/>
              </a:rPr>
              <a:t>Grade 6</a:t>
            </a:r>
            <a:endParaRPr 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02463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67</a:t>
            </a:fld>
            <a:endParaRPr lang="en-US" dirty="0"/>
          </a:p>
        </p:txBody>
      </p:sp>
      <p:sp>
        <p:nvSpPr>
          <p:cNvPr id="3" name="TextBox 2"/>
          <p:cNvSpPr txBox="1"/>
          <p:nvPr/>
        </p:nvSpPr>
        <p:spPr>
          <a:xfrm>
            <a:off x="381000" y="990600"/>
            <a:ext cx="8458200" cy="646331"/>
          </a:xfrm>
          <a:prstGeom prst="rect">
            <a:avLst/>
          </a:prstGeom>
          <a:noFill/>
        </p:spPr>
        <p:txBody>
          <a:bodyPr wrap="square" rtlCol="0">
            <a:spAutoFit/>
          </a:bodyPr>
          <a:lstStyle/>
          <a:p>
            <a:r>
              <a:rPr lang="en-US" sz="3600" b="1" dirty="0" smtClean="0">
                <a:latin typeface="Calibri" panose="020F0502020204030204" pitchFamily="34" charset="0"/>
              </a:rPr>
              <a:t>2009 Patterns, Functions and Algebra</a:t>
            </a:r>
            <a:endParaRPr lang="en-US" sz="3600" b="1" dirty="0">
              <a:latin typeface="Calibri" panose="020F0502020204030204" pitchFamily="34" charset="0"/>
            </a:endParaRPr>
          </a:p>
        </p:txBody>
      </p:sp>
      <p:sp>
        <p:nvSpPr>
          <p:cNvPr id="5" name="Rectangle 4"/>
          <p:cNvSpPr/>
          <p:nvPr/>
        </p:nvSpPr>
        <p:spPr>
          <a:xfrm>
            <a:off x="685800" y="2001053"/>
            <a:ext cx="7467600" cy="3539430"/>
          </a:xfrm>
          <a:prstGeom prst="rect">
            <a:avLst/>
          </a:prstGeom>
        </p:spPr>
        <p:txBody>
          <a:bodyPr wrap="square">
            <a:spAutoFit/>
          </a:bodyPr>
          <a:lstStyle/>
          <a:p>
            <a:r>
              <a:rPr lang="en-US" sz="2800" b="1" dirty="0">
                <a:latin typeface="Calibri" panose="020F0502020204030204" pitchFamily="34" charset="0"/>
              </a:rPr>
              <a:t>7.12	The student will represent relationships </a:t>
            </a:r>
            <a:endParaRPr lang="en-US" sz="2800" b="1" dirty="0" smtClean="0">
              <a:latin typeface="Calibri" panose="020F0502020204030204" pitchFamily="34" charset="0"/>
            </a:endParaRPr>
          </a:p>
          <a:p>
            <a:r>
              <a:rPr lang="en-US" sz="2800" b="1" dirty="0">
                <a:latin typeface="Calibri" panose="020F0502020204030204" pitchFamily="34" charset="0"/>
              </a:rPr>
              <a:t> </a:t>
            </a:r>
            <a:r>
              <a:rPr lang="en-US" sz="2800" b="1" dirty="0" smtClean="0">
                <a:latin typeface="Calibri" panose="020F0502020204030204" pitchFamily="34" charset="0"/>
              </a:rPr>
              <a:t>           with </a:t>
            </a:r>
            <a:r>
              <a:rPr lang="en-US" sz="2800" b="1" dirty="0">
                <a:latin typeface="Calibri" panose="020F0502020204030204" pitchFamily="34" charset="0"/>
              </a:rPr>
              <a:t>tables, graphs, rules, and words</a:t>
            </a:r>
            <a:r>
              <a:rPr lang="en-US" sz="2800" b="1" dirty="0" smtClean="0">
                <a:latin typeface="Calibri" panose="020F0502020204030204" pitchFamily="34" charset="0"/>
              </a:rPr>
              <a:t>.</a:t>
            </a:r>
          </a:p>
          <a:p>
            <a:endParaRPr lang="en-US" sz="2800" b="1" dirty="0">
              <a:latin typeface="Calibri" panose="020F0502020204030204" pitchFamily="34" charset="0"/>
            </a:endParaRPr>
          </a:p>
          <a:p>
            <a:r>
              <a:rPr lang="en-US" sz="2800" b="1" dirty="0" smtClean="0">
                <a:latin typeface="Calibri" panose="020F0502020204030204" pitchFamily="34" charset="0"/>
              </a:rPr>
              <a:t>8.14</a:t>
            </a:r>
            <a:r>
              <a:rPr lang="en-US" sz="2800" b="1" dirty="0">
                <a:latin typeface="Calibri" panose="020F0502020204030204" pitchFamily="34" charset="0"/>
              </a:rPr>
              <a:t>	The student will make </a:t>
            </a:r>
            <a:r>
              <a:rPr lang="en-US" sz="2800" b="1" dirty="0" smtClean="0">
                <a:latin typeface="Calibri" panose="020F0502020204030204" pitchFamily="34" charset="0"/>
              </a:rPr>
              <a:t>connections</a:t>
            </a:r>
          </a:p>
          <a:p>
            <a:r>
              <a:rPr lang="en-US" sz="2800" b="1" dirty="0" smtClean="0">
                <a:latin typeface="Calibri" panose="020F0502020204030204" pitchFamily="34" charset="0"/>
              </a:rPr>
              <a:t>            between </a:t>
            </a:r>
            <a:r>
              <a:rPr lang="en-US" sz="2800" b="1" dirty="0">
                <a:latin typeface="Calibri" panose="020F0502020204030204" pitchFamily="34" charset="0"/>
              </a:rPr>
              <a:t>any two representations </a:t>
            </a:r>
            <a:endParaRPr lang="en-US" sz="2800" b="1" dirty="0" smtClean="0">
              <a:latin typeface="Calibri" panose="020F0502020204030204" pitchFamily="34" charset="0"/>
            </a:endParaRPr>
          </a:p>
          <a:p>
            <a:r>
              <a:rPr lang="en-US" sz="2800" b="1" dirty="0">
                <a:latin typeface="Calibri" panose="020F0502020204030204" pitchFamily="34" charset="0"/>
              </a:rPr>
              <a:t> </a:t>
            </a:r>
            <a:r>
              <a:rPr lang="en-US" sz="2800" b="1" dirty="0" smtClean="0">
                <a:latin typeface="Calibri" panose="020F0502020204030204" pitchFamily="34" charset="0"/>
              </a:rPr>
              <a:t>           (</a:t>
            </a:r>
            <a:r>
              <a:rPr lang="en-US" sz="2800" b="1" dirty="0">
                <a:latin typeface="Calibri" panose="020F0502020204030204" pitchFamily="34" charset="0"/>
              </a:rPr>
              <a:t>tables</a:t>
            </a:r>
            <a:r>
              <a:rPr lang="en-US" sz="2800" b="1" dirty="0" smtClean="0">
                <a:latin typeface="Calibri" panose="020F0502020204030204" pitchFamily="34" charset="0"/>
              </a:rPr>
              <a:t>, graphs</a:t>
            </a:r>
            <a:r>
              <a:rPr lang="en-US" sz="2800" b="1" dirty="0">
                <a:latin typeface="Calibri" panose="020F0502020204030204" pitchFamily="34" charset="0"/>
              </a:rPr>
              <a:t>, words, and rules) of </a:t>
            </a:r>
            <a:r>
              <a:rPr lang="en-US" sz="2800" b="1" dirty="0" smtClean="0">
                <a:latin typeface="Calibri" panose="020F0502020204030204" pitchFamily="34" charset="0"/>
              </a:rPr>
              <a:t>a</a:t>
            </a:r>
          </a:p>
          <a:p>
            <a:r>
              <a:rPr lang="en-US" sz="2800" b="1" dirty="0">
                <a:latin typeface="Calibri" panose="020F0502020204030204" pitchFamily="34" charset="0"/>
              </a:rPr>
              <a:t> </a:t>
            </a:r>
            <a:r>
              <a:rPr lang="en-US" sz="2800" b="1" dirty="0" smtClean="0">
                <a:latin typeface="Calibri" panose="020F0502020204030204" pitchFamily="34" charset="0"/>
              </a:rPr>
              <a:t>           given relationship</a:t>
            </a:r>
            <a:r>
              <a:rPr lang="en-US" sz="2800" b="1" dirty="0">
                <a:latin typeface="Calibri" panose="020F0502020204030204" pitchFamily="34" charset="0"/>
              </a:rPr>
              <a:t>.</a:t>
            </a:r>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49491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68</a:t>
            </a:fld>
            <a:endParaRPr lang="en-US" dirty="0"/>
          </a:p>
        </p:txBody>
      </p:sp>
      <p:sp>
        <p:nvSpPr>
          <p:cNvPr id="3" name="TextBox 2"/>
          <p:cNvSpPr txBox="1"/>
          <p:nvPr/>
        </p:nvSpPr>
        <p:spPr>
          <a:xfrm>
            <a:off x="381000" y="762000"/>
            <a:ext cx="8458200" cy="646331"/>
          </a:xfrm>
          <a:prstGeom prst="rect">
            <a:avLst/>
          </a:prstGeom>
          <a:noFill/>
        </p:spPr>
        <p:txBody>
          <a:bodyPr wrap="square" rtlCol="0">
            <a:spAutoFit/>
          </a:bodyPr>
          <a:lstStyle/>
          <a:p>
            <a:r>
              <a:rPr lang="en-US" sz="3600" b="1" dirty="0">
                <a:latin typeface="Calibri" panose="020F0502020204030204" pitchFamily="34" charset="0"/>
              </a:rPr>
              <a:t>Grades </a:t>
            </a:r>
            <a:r>
              <a:rPr lang="en-US" sz="3600" b="1" dirty="0" smtClean="0">
                <a:latin typeface="Calibri" panose="020F0502020204030204" pitchFamily="34" charset="0"/>
              </a:rPr>
              <a:t>6 Patterns, Functions and Algebra</a:t>
            </a:r>
            <a:endParaRPr lang="en-US" sz="3600" b="1" dirty="0">
              <a:latin typeface="Calibri" panose="020F0502020204030204" pitchFamily="34" charset="0"/>
            </a:endParaRPr>
          </a:p>
        </p:txBody>
      </p:sp>
      <p:sp>
        <p:nvSpPr>
          <p:cNvPr id="5" name="Rectangle 4"/>
          <p:cNvSpPr/>
          <p:nvPr/>
        </p:nvSpPr>
        <p:spPr>
          <a:xfrm>
            <a:off x="685800" y="1524000"/>
            <a:ext cx="7467600" cy="4450449"/>
          </a:xfrm>
          <a:prstGeom prst="rect">
            <a:avLst/>
          </a:prstGeom>
        </p:spPr>
        <p:txBody>
          <a:bodyPr wrap="square">
            <a:spAutoFit/>
          </a:bodyPr>
          <a:lstStyle/>
          <a:p>
            <a:pPr fontAlgn="base">
              <a:spcBef>
                <a:spcPct val="20000"/>
              </a:spcBef>
              <a:spcAft>
                <a:spcPct val="0"/>
              </a:spcAft>
            </a:pPr>
            <a:r>
              <a:rPr lang="en-US" sz="2400" b="1" dirty="0" smtClean="0">
                <a:latin typeface="Calibri" pitchFamily="34" charset="0"/>
              </a:rPr>
              <a:t>SOL 6.12 The student will</a:t>
            </a:r>
          </a:p>
          <a:p>
            <a:pPr marL="514350" indent="-514350" fontAlgn="base">
              <a:spcBef>
                <a:spcPct val="20000"/>
              </a:spcBef>
              <a:spcAft>
                <a:spcPct val="0"/>
              </a:spcAft>
              <a:buFont typeface="+mj-lt"/>
              <a:buAutoNum type="alphaLcParenR"/>
            </a:pPr>
            <a:r>
              <a:rPr lang="en-US" sz="2400" b="1" dirty="0" smtClean="0">
                <a:latin typeface="Calibri" pitchFamily="34" charset="0"/>
              </a:rPr>
              <a:t>represent proportional relationships between two quantities</a:t>
            </a:r>
          </a:p>
          <a:p>
            <a:pPr marL="514350" indent="-514350" fontAlgn="base">
              <a:spcBef>
                <a:spcPct val="20000"/>
              </a:spcBef>
              <a:spcAft>
                <a:spcPct val="0"/>
              </a:spcAft>
              <a:buFont typeface="+mj-lt"/>
              <a:buAutoNum type="alphaLcParenR"/>
            </a:pPr>
            <a:r>
              <a:rPr lang="en-US" sz="2400" b="1" dirty="0" smtClean="0">
                <a:latin typeface="Calibri" pitchFamily="34" charset="0"/>
              </a:rPr>
              <a:t>determine the unit rate of a proportional relationship and use it to find the missing value in a ratio table</a:t>
            </a:r>
          </a:p>
          <a:p>
            <a:pPr marL="514350" indent="-514350" fontAlgn="base">
              <a:spcBef>
                <a:spcPct val="20000"/>
              </a:spcBef>
              <a:spcAft>
                <a:spcPct val="0"/>
              </a:spcAft>
              <a:buFont typeface="+mj-lt"/>
              <a:buAutoNum type="alphaLcParenR"/>
            </a:pPr>
            <a:r>
              <a:rPr lang="en-US" sz="2400" b="1" dirty="0" smtClean="0">
                <a:latin typeface="Calibri" pitchFamily="34" charset="0"/>
              </a:rPr>
              <a:t>determine if a proportional relationship exists between two quantities; and</a:t>
            </a:r>
          </a:p>
          <a:p>
            <a:pPr marL="514350" indent="-514350" fontAlgn="base">
              <a:spcBef>
                <a:spcPct val="20000"/>
              </a:spcBef>
              <a:spcAft>
                <a:spcPct val="0"/>
              </a:spcAft>
              <a:buFont typeface="+mj-lt"/>
              <a:buAutoNum type="alphaLcParenR"/>
            </a:pPr>
            <a:r>
              <a:rPr lang="en-US" sz="2400" b="1" dirty="0" smtClean="0">
                <a:latin typeface="Calibri" pitchFamily="34" charset="0"/>
              </a:rPr>
              <a:t>make connections between and among representations of a proportional relationship between two quantities using verbal descriptions, ratio tables, and graphs.</a:t>
            </a:r>
          </a:p>
        </p:txBody>
      </p:sp>
    </p:spTree>
    <p:extLst>
      <p:ext uri="{BB962C8B-B14F-4D97-AF65-F5344CB8AC3E}">
        <p14:creationId xmlns:p14="http://schemas.microsoft.com/office/powerpoint/2010/main" val="150987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69</a:t>
            </a:fld>
            <a:endParaRPr lang="en-US" dirty="0"/>
          </a:p>
        </p:txBody>
      </p:sp>
      <p:sp>
        <p:nvSpPr>
          <p:cNvPr id="3" name="Rectangle 2"/>
          <p:cNvSpPr/>
          <p:nvPr/>
        </p:nvSpPr>
        <p:spPr>
          <a:xfrm>
            <a:off x="914400" y="1600200"/>
            <a:ext cx="5486400" cy="4524315"/>
          </a:xfrm>
          <a:prstGeom prst="rect">
            <a:avLst/>
          </a:prstGeom>
        </p:spPr>
        <p:txBody>
          <a:bodyPr wrap="square">
            <a:spAutoFit/>
          </a:bodyPr>
          <a:lstStyle/>
          <a:p>
            <a:r>
              <a:rPr lang="en-US" sz="2400" b="1" dirty="0">
                <a:latin typeface="Calibri" panose="020F0502020204030204" pitchFamily="34" charset="0"/>
              </a:rPr>
              <a:t>At a whole foods store, it costs $6 for every two pounds of pinto beans.  </a:t>
            </a:r>
            <a:endParaRPr lang="en-US" sz="2400" b="1" dirty="0" smtClean="0">
              <a:latin typeface="Calibri" panose="020F0502020204030204" pitchFamily="34" charset="0"/>
            </a:endParaRPr>
          </a:p>
          <a:p>
            <a:endParaRPr lang="en-US" sz="2400" b="1" dirty="0">
              <a:latin typeface="Calibri" panose="020F0502020204030204" pitchFamily="34" charset="0"/>
            </a:endParaRPr>
          </a:p>
          <a:p>
            <a:pPr marL="342900" indent="-342900">
              <a:buAutoNum type="alphaLcParenR"/>
            </a:pPr>
            <a:r>
              <a:rPr lang="en-US" sz="2400" b="1" dirty="0" smtClean="0">
                <a:latin typeface="Calibri" panose="020F0502020204030204" pitchFamily="34" charset="0"/>
              </a:rPr>
              <a:t>Create </a:t>
            </a:r>
            <a:r>
              <a:rPr lang="en-US" sz="2400" b="1" dirty="0">
                <a:latin typeface="Calibri" panose="020F0502020204030204" pitchFamily="34" charset="0"/>
              </a:rPr>
              <a:t>a </a:t>
            </a:r>
            <a:r>
              <a:rPr lang="en-US" sz="2400" b="1" dirty="0">
                <a:solidFill>
                  <a:srgbClr val="00B050"/>
                </a:solidFill>
                <a:latin typeface="Calibri" panose="020F0502020204030204" pitchFamily="34" charset="0"/>
              </a:rPr>
              <a:t>ratio table </a:t>
            </a:r>
            <a:r>
              <a:rPr lang="en-US" sz="2400" b="1" dirty="0">
                <a:latin typeface="Calibri" panose="020F0502020204030204" pitchFamily="34" charset="0"/>
              </a:rPr>
              <a:t>that includes three additional </a:t>
            </a:r>
            <a:r>
              <a:rPr lang="en-US" sz="2400" b="1" dirty="0">
                <a:solidFill>
                  <a:srgbClr val="00B050"/>
                </a:solidFill>
                <a:latin typeface="Calibri" panose="020F0502020204030204" pitchFamily="34" charset="0"/>
              </a:rPr>
              <a:t>equivalent ratios </a:t>
            </a:r>
            <a:r>
              <a:rPr lang="en-US" sz="2400" b="1" dirty="0">
                <a:latin typeface="Calibri" panose="020F0502020204030204" pitchFamily="34" charset="0"/>
              </a:rPr>
              <a:t>that represent this situation. </a:t>
            </a:r>
            <a:endParaRPr lang="en-US" sz="2400" b="1" dirty="0" smtClean="0">
              <a:latin typeface="Calibri" panose="020F0502020204030204" pitchFamily="34" charset="0"/>
            </a:endParaRPr>
          </a:p>
          <a:p>
            <a:pPr marL="342900" indent="-342900">
              <a:buAutoNum type="alphaLcParenR"/>
            </a:pPr>
            <a:endParaRPr lang="en-US" sz="2400" b="1" dirty="0">
              <a:latin typeface="Calibri" panose="020F0502020204030204" pitchFamily="34" charset="0"/>
            </a:endParaRPr>
          </a:p>
          <a:p>
            <a:pPr marL="342900" indent="-342900">
              <a:buAutoNum type="alphaLcParenR"/>
            </a:pPr>
            <a:r>
              <a:rPr lang="en-US" sz="2400" b="1" dirty="0" smtClean="0">
                <a:latin typeface="Calibri" panose="020F0502020204030204" pitchFamily="34" charset="0"/>
              </a:rPr>
              <a:t>Use </a:t>
            </a:r>
            <a:r>
              <a:rPr lang="en-US" sz="2400" b="1" dirty="0">
                <a:latin typeface="Calibri" panose="020F0502020204030204" pitchFamily="34" charset="0"/>
              </a:rPr>
              <a:t>a </a:t>
            </a:r>
            <a:r>
              <a:rPr lang="en-US" sz="2400" b="1" dirty="0">
                <a:solidFill>
                  <a:srgbClr val="00B050"/>
                </a:solidFill>
                <a:latin typeface="Calibri" panose="020F0502020204030204" pitchFamily="34" charset="0"/>
              </a:rPr>
              <a:t>verbal description </a:t>
            </a:r>
            <a:r>
              <a:rPr lang="en-US" sz="2400" b="1" dirty="0">
                <a:latin typeface="Calibri" panose="020F0502020204030204" pitchFamily="34" charset="0"/>
              </a:rPr>
              <a:t>to describe each equivalent ratio</a:t>
            </a:r>
            <a:r>
              <a:rPr lang="en-US" sz="2400" b="1" dirty="0" smtClean="0">
                <a:latin typeface="Calibri" panose="020F0502020204030204" pitchFamily="34" charset="0"/>
              </a:rPr>
              <a:t>.</a:t>
            </a:r>
          </a:p>
          <a:p>
            <a:endParaRPr lang="en-US" sz="2400" b="1" dirty="0" smtClean="0">
              <a:latin typeface="Calibri" panose="020F0502020204030204" pitchFamily="34" charset="0"/>
            </a:endParaRPr>
          </a:p>
          <a:p>
            <a:pPr marL="457200" indent="-457200">
              <a:buFont typeface="+mj-lt"/>
              <a:buAutoNum type="alphaLcParenR" startAt="3"/>
            </a:pPr>
            <a:r>
              <a:rPr lang="en-US" sz="2400" b="1" dirty="0" smtClean="0">
                <a:latin typeface="Calibri" panose="020F0502020204030204" pitchFamily="34" charset="0"/>
              </a:rPr>
              <a:t>Find the </a:t>
            </a:r>
            <a:r>
              <a:rPr lang="en-US" sz="2400" b="1" dirty="0" smtClean="0">
                <a:solidFill>
                  <a:srgbClr val="00B050"/>
                </a:solidFill>
                <a:latin typeface="Calibri" panose="020F0502020204030204" pitchFamily="34" charset="0"/>
              </a:rPr>
              <a:t>unit rate </a:t>
            </a:r>
            <a:r>
              <a:rPr lang="en-US" sz="2400" b="1" dirty="0" smtClean="0">
                <a:latin typeface="Calibri" panose="020F0502020204030204" pitchFamily="34" charset="0"/>
              </a:rPr>
              <a:t>(cost per pound) of pinto beans.</a:t>
            </a:r>
            <a:endParaRPr lang="en-US" sz="2400" dirty="0">
              <a:latin typeface="Calibri" panose="020F0502020204030204" pitchFamily="34" charset="0"/>
            </a:endParaRPr>
          </a:p>
        </p:txBody>
      </p:sp>
      <p:pic>
        <p:nvPicPr>
          <p:cNvPr id="3074" name="Picture 2" descr="C:\Users\Tina.Mazzacane@doe.virginia.gov\AppData\Local\Microsoft\Windows\Temporary Internet Files\Content.IE5\NMQ62NX4\10_beans_nuts_and_seeds_cards_by_hacker410ka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119460"/>
            <a:ext cx="2565865" cy="3320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762000"/>
            <a:ext cx="8458200" cy="646331"/>
          </a:xfrm>
          <a:prstGeom prst="rect">
            <a:avLst/>
          </a:prstGeom>
          <a:noFill/>
        </p:spPr>
        <p:txBody>
          <a:bodyPr wrap="square" rtlCol="0">
            <a:spAutoFit/>
          </a:bodyPr>
          <a:lstStyle/>
          <a:p>
            <a:r>
              <a:rPr lang="en-US" sz="3600" b="1" dirty="0">
                <a:latin typeface="Calibri" panose="020F0502020204030204" pitchFamily="34" charset="0"/>
              </a:rPr>
              <a:t>Grades </a:t>
            </a:r>
            <a:r>
              <a:rPr lang="en-US" sz="3600" b="1" dirty="0" smtClean="0">
                <a:latin typeface="Calibri" panose="020F0502020204030204" pitchFamily="34" charset="0"/>
              </a:rPr>
              <a:t>6 Patterns, Functions and Algebra</a:t>
            </a:r>
            <a:endParaRPr lang="en-US" sz="3600" b="1" dirty="0">
              <a:latin typeface="Calibri" panose="020F0502020204030204" pitchFamily="34" charset="0"/>
            </a:endParaRPr>
          </a:p>
        </p:txBody>
      </p:sp>
    </p:spTree>
    <p:extLst>
      <p:ext uri="{BB962C8B-B14F-4D97-AF65-F5344CB8AC3E}">
        <p14:creationId xmlns:p14="http://schemas.microsoft.com/office/powerpoint/2010/main" val="25192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ACT Mathematics Results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7</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239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678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70</a:t>
            </a:fld>
            <a:endParaRPr lang="en-US" dirty="0"/>
          </a:p>
        </p:txBody>
      </p:sp>
      <p:sp>
        <p:nvSpPr>
          <p:cNvPr id="3" name="TextBox 2"/>
          <p:cNvSpPr txBox="1"/>
          <p:nvPr/>
        </p:nvSpPr>
        <p:spPr>
          <a:xfrm>
            <a:off x="381000" y="762000"/>
            <a:ext cx="8458200" cy="646331"/>
          </a:xfrm>
          <a:prstGeom prst="rect">
            <a:avLst/>
          </a:prstGeom>
          <a:noFill/>
        </p:spPr>
        <p:txBody>
          <a:bodyPr wrap="square" rtlCol="0">
            <a:spAutoFit/>
          </a:bodyPr>
          <a:lstStyle/>
          <a:p>
            <a:r>
              <a:rPr lang="en-US" sz="3600" b="1" dirty="0">
                <a:latin typeface="Calibri" panose="020F0502020204030204" pitchFamily="34" charset="0"/>
              </a:rPr>
              <a:t>Grades </a:t>
            </a:r>
            <a:r>
              <a:rPr lang="en-US" sz="3600" b="1" dirty="0" smtClean="0">
                <a:latin typeface="Calibri" panose="020F0502020204030204" pitchFamily="34" charset="0"/>
              </a:rPr>
              <a:t>6 Patterns, Functions and Algebra</a:t>
            </a:r>
            <a:endParaRPr lang="en-US" sz="3600" b="1" dirty="0">
              <a:latin typeface="Calibri" panose="020F0502020204030204" pitchFamily="34" charset="0"/>
            </a:endParaRPr>
          </a:p>
        </p:txBody>
      </p:sp>
      <p:sp>
        <p:nvSpPr>
          <p:cNvPr id="5" name="TextBox 4"/>
          <p:cNvSpPr txBox="1"/>
          <p:nvPr/>
        </p:nvSpPr>
        <p:spPr>
          <a:xfrm>
            <a:off x="381000" y="1676400"/>
            <a:ext cx="762000" cy="369332"/>
          </a:xfrm>
          <a:prstGeom prst="rect">
            <a:avLst/>
          </a:prstGeom>
          <a:noFill/>
        </p:spPr>
        <p:txBody>
          <a:bodyPr wrap="square" rtlCol="0">
            <a:spAutoFit/>
          </a:bodyPr>
          <a:lstStyle/>
          <a:p>
            <a:r>
              <a:rPr lang="en-US" dirty="0" smtClean="0"/>
              <a:t>  a)</a:t>
            </a:r>
            <a:endParaRPr lang="en-US" dirty="0"/>
          </a:p>
        </p:txBody>
      </p:sp>
      <p:sp>
        <p:nvSpPr>
          <p:cNvPr id="6" name="Rectangle 5"/>
          <p:cNvSpPr/>
          <p:nvPr/>
        </p:nvSpPr>
        <p:spPr>
          <a:xfrm>
            <a:off x="533400" y="3429000"/>
            <a:ext cx="7772400" cy="2539157"/>
          </a:xfrm>
          <a:prstGeom prst="rect">
            <a:avLst/>
          </a:prstGeom>
        </p:spPr>
        <p:txBody>
          <a:bodyPr wrap="square">
            <a:spAutoFit/>
          </a:bodyPr>
          <a:lstStyle/>
          <a:p>
            <a:pPr>
              <a:spcAft>
                <a:spcPts val="600"/>
              </a:spcAft>
            </a:pPr>
            <a:r>
              <a:rPr lang="en-US" dirty="0" smtClean="0">
                <a:latin typeface="Calibri" panose="020F0502020204030204" pitchFamily="34" charset="0"/>
              </a:rPr>
              <a:t>b)   The cost is $12 </a:t>
            </a:r>
            <a:r>
              <a:rPr lang="en-US" dirty="0">
                <a:latin typeface="Calibri" panose="020F0502020204030204" pitchFamily="34" charset="0"/>
              </a:rPr>
              <a:t>for 4 pounds of beans. </a:t>
            </a:r>
          </a:p>
          <a:p>
            <a:pPr>
              <a:spcAft>
                <a:spcPts val="600"/>
              </a:spcAft>
            </a:pPr>
            <a:r>
              <a:rPr lang="en-US" dirty="0">
                <a:latin typeface="Calibri" panose="020F0502020204030204" pitchFamily="34" charset="0"/>
              </a:rPr>
              <a:t> </a:t>
            </a:r>
            <a:r>
              <a:rPr lang="en-US" dirty="0" smtClean="0">
                <a:latin typeface="Calibri" panose="020F0502020204030204" pitchFamily="34" charset="0"/>
              </a:rPr>
              <a:t>      The cost is $18 </a:t>
            </a:r>
            <a:r>
              <a:rPr lang="en-US" dirty="0">
                <a:latin typeface="Calibri" panose="020F0502020204030204" pitchFamily="34" charset="0"/>
              </a:rPr>
              <a:t>for 6 pounds of beans.</a:t>
            </a:r>
          </a:p>
          <a:p>
            <a:pPr>
              <a:spcAft>
                <a:spcPts val="600"/>
              </a:spcAft>
            </a:pPr>
            <a:r>
              <a:rPr lang="en-US" dirty="0">
                <a:latin typeface="Calibri" panose="020F0502020204030204" pitchFamily="34" charset="0"/>
              </a:rPr>
              <a:t> </a:t>
            </a:r>
            <a:r>
              <a:rPr lang="en-US" dirty="0" smtClean="0">
                <a:latin typeface="Calibri" panose="020F0502020204030204" pitchFamily="34" charset="0"/>
              </a:rPr>
              <a:t>      The cost is </a:t>
            </a:r>
            <a:r>
              <a:rPr lang="en-US" dirty="0">
                <a:latin typeface="Calibri" panose="020F0502020204030204" pitchFamily="34" charset="0"/>
              </a:rPr>
              <a:t>$36 for 12 pounds of beans</a:t>
            </a:r>
            <a:r>
              <a:rPr lang="en-US" dirty="0" smtClean="0">
                <a:latin typeface="Calibri" panose="020F0502020204030204" pitchFamily="34" charset="0"/>
              </a:rPr>
              <a:t>.</a:t>
            </a:r>
          </a:p>
          <a:p>
            <a:endParaRPr lang="en-US" dirty="0">
              <a:latin typeface="Calibri" panose="020F0502020204030204" pitchFamily="34" charset="0"/>
            </a:endParaRPr>
          </a:p>
          <a:p>
            <a:pPr marL="342900" indent="-342900">
              <a:buAutoNum type="alphaLcParenR" startAt="3"/>
            </a:pPr>
            <a:r>
              <a:rPr lang="en-US" dirty="0" smtClean="0">
                <a:latin typeface="Calibri" panose="020F0502020204030204" pitchFamily="34" charset="0"/>
              </a:rPr>
              <a:t>The </a:t>
            </a:r>
            <a:r>
              <a:rPr lang="en-US" dirty="0">
                <a:latin typeface="Calibri" panose="020F0502020204030204" pitchFamily="34" charset="0"/>
              </a:rPr>
              <a:t>unit rate for this proportional relationship would be $3 per </a:t>
            </a:r>
            <a:r>
              <a:rPr lang="en-US" dirty="0" smtClean="0">
                <a:latin typeface="Calibri" panose="020F0502020204030204" pitchFamily="34" charset="0"/>
              </a:rPr>
              <a:t>pound. The</a:t>
            </a:r>
          </a:p>
          <a:p>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cost would result from $3 multiplied by the number of pounds of </a:t>
            </a:r>
            <a:r>
              <a:rPr lang="en-US" dirty="0" smtClean="0">
                <a:latin typeface="Calibri" panose="020F0502020204030204" pitchFamily="34" charset="0"/>
              </a:rPr>
              <a:t>beans</a:t>
            </a:r>
          </a:p>
          <a:p>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purchased.</a:t>
            </a:r>
          </a:p>
          <a:p>
            <a:r>
              <a:rPr lang="en-US" dirty="0" smtClean="0">
                <a:latin typeface="Calibri" panose="020F0502020204030204" pitchFamily="34" charset="0"/>
              </a:rPr>
              <a:t> </a:t>
            </a:r>
            <a:endParaRPr lang="en-US"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552789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5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71</a:t>
            </a:fld>
            <a:endParaRPr lang="en-US" dirty="0"/>
          </a:p>
        </p:txBody>
      </p:sp>
      <p:pic>
        <p:nvPicPr>
          <p:cNvPr id="6146" name="Picture 2" descr="7d3e1563-8896-479b-8124-fbb3b5d86c40@c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1524000"/>
            <a:ext cx="57626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762000"/>
            <a:ext cx="8458200" cy="523220"/>
          </a:xfrm>
          <a:prstGeom prst="rect">
            <a:avLst/>
          </a:prstGeom>
          <a:noFill/>
        </p:spPr>
        <p:txBody>
          <a:bodyPr wrap="square" rtlCol="0">
            <a:spAutoFit/>
          </a:bodyPr>
          <a:lstStyle/>
          <a:p>
            <a:r>
              <a:rPr lang="en-US" sz="2800" b="1" dirty="0" smtClean="0">
                <a:latin typeface="Calibri" panose="020F0502020204030204" pitchFamily="34" charset="0"/>
              </a:rPr>
              <a:t>Proportional Relationships – Multiple Representations</a:t>
            </a:r>
            <a:endParaRPr lang="en-US" sz="2800" b="1" dirty="0">
              <a:latin typeface="Calibri" panose="020F0502020204030204" pitchFamily="34" charset="0"/>
            </a:endParaRPr>
          </a:p>
        </p:txBody>
      </p:sp>
    </p:spTree>
    <p:extLst>
      <p:ext uri="{BB962C8B-B14F-4D97-AF65-F5344CB8AC3E}">
        <p14:creationId xmlns:p14="http://schemas.microsoft.com/office/powerpoint/2010/main" val="1151848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69188"/>
            <a:ext cx="5228112" cy="394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91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73</a:t>
            </a:fld>
            <a:endParaRPr lang="en-US" dirty="0"/>
          </a:p>
        </p:txBody>
      </p:sp>
      <p:sp>
        <p:nvSpPr>
          <p:cNvPr id="3" name="TextBox 2"/>
          <p:cNvSpPr txBox="1"/>
          <p:nvPr/>
        </p:nvSpPr>
        <p:spPr>
          <a:xfrm>
            <a:off x="381000" y="690750"/>
            <a:ext cx="8458200" cy="646331"/>
          </a:xfrm>
          <a:prstGeom prst="rect">
            <a:avLst/>
          </a:prstGeom>
          <a:noFill/>
        </p:spPr>
        <p:txBody>
          <a:bodyPr wrap="square" rtlCol="0">
            <a:spAutoFit/>
          </a:bodyPr>
          <a:lstStyle/>
          <a:p>
            <a:r>
              <a:rPr lang="en-US" sz="3600" b="1" dirty="0" smtClean="0">
                <a:latin typeface="Calibri" panose="020F0502020204030204" pitchFamily="34" charset="0"/>
              </a:rPr>
              <a:t>Grade 7 Patterns, Functions and Algebra</a:t>
            </a:r>
            <a:endParaRPr lang="en-US" sz="3600" b="1" dirty="0">
              <a:latin typeface="Calibri" panose="020F0502020204030204" pitchFamily="34" charset="0"/>
            </a:endParaRPr>
          </a:p>
        </p:txBody>
      </p:sp>
      <p:sp>
        <p:nvSpPr>
          <p:cNvPr id="5" name="Rectangle 4"/>
          <p:cNvSpPr/>
          <p:nvPr/>
        </p:nvSpPr>
        <p:spPr>
          <a:xfrm>
            <a:off x="685800" y="1281779"/>
            <a:ext cx="7467600" cy="5647700"/>
          </a:xfrm>
          <a:prstGeom prst="rect">
            <a:avLst/>
          </a:prstGeom>
        </p:spPr>
        <p:txBody>
          <a:bodyPr wrap="square">
            <a:spAutoFit/>
          </a:bodyPr>
          <a:lstStyle/>
          <a:p>
            <a:pPr fontAlgn="base">
              <a:spcBef>
                <a:spcPct val="20000"/>
              </a:spcBef>
              <a:spcAft>
                <a:spcPct val="0"/>
              </a:spcAft>
            </a:pPr>
            <a:r>
              <a:rPr lang="en-US" sz="1900" b="1" dirty="0" smtClean="0">
                <a:latin typeface="Calibri" pitchFamily="34" charset="0"/>
              </a:rPr>
              <a:t>SOL 7.10 The student will</a:t>
            </a:r>
          </a:p>
          <a:p>
            <a:pPr marL="514350" indent="-514350" fontAlgn="base">
              <a:spcBef>
                <a:spcPct val="20000"/>
              </a:spcBef>
              <a:spcAft>
                <a:spcPct val="0"/>
              </a:spcAft>
              <a:buFont typeface="+mj-lt"/>
              <a:buAutoNum type="alphaLcParenR"/>
            </a:pPr>
            <a:r>
              <a:rPr lang="en-US" sz="1900" b="1" dirty="0" smtClean="0">
                <a:latin typeface="Calibri" pitchFamily="34" charset="0"/>
              </a:rPr>
              <a:t>determine the slope, </a:t>
            </a:r>
            <a:r>
              <a:rPr lang="en-US" sz="1900" b="1" i="1" dirty="0" smtClean="0">
                <a:latin typeface="Calibri" pitchFamily="34" charset="0"/>
              </a:rPr>
              <a:t>m</a:t>
            </a:r>
            <a:r>
              <a:rPr lang="en-US" sz="1900" b="1" dirty="0" smtClean="0">
                <a:latin typeface="Calibri" pitchFamily="34" charset="0"/>
              </a:rPr>
              <a:t>, as rate of change in a proportional relationship between two quantities and write an equation in the form </a:t>
            </a:r>
            <a:r>
              <a:rPr lang="en-US" sz="1900" b="1" i="1" dirty="0" smtClean="0">
                <a:latin typeface="Calibri" pitchFamily="34" charset="0"/>
              </a:rPr>
              <a:t>y</a:t>
            </a:r>
            <a:r>
              <a:rPr lang="en-US" sz="1900" b="1" dirty="0" smtClean="0">
                <a:latin typeface="Calibri" pitchFamily="34" charset="0"/>
              </a:rPr>
              <a:t> = </a:t>
            </a:r>
            <a:r>
              <a:rPr lang="en-US" sz="1900" b="1" i="1" dirty="0" smtClean="0">
                <a:latin typeface="Calibri" pitchFamily="34" charset="0"/>
              </a:rPr>
              <a:t>mx</a:t>
            </a:r>
            <a:r>
              <a:rPr lang="en-US" sz="1900" b="1" dirty="0" smtClean="0">
                <a:latin typeface="Calibri" pitchFamily="34" charset="0"/>
              </a:rPr>
              <a:t>  to represent the relationship;</a:t>
            </a:r>
          </a:p>
          <a:p>
            <a:pPr marL="514350" indent="-514350" fontAlgn="base">
              <a:spcBef>
                <a:spcPct val="20000"/>
              </a:spcBef>
              <a:spcAft>
                <a:spcPct val="0"/>
              </a:spcAft>
              <a:buFont typeface="+mj-lt"/>
              <a:buAutoNum type="alphaLcParenR"/>
            </a:pPr>
            <a:r>
              <a:rPr lang="en-US" sz="1900" b="1" dirty="0" smtClean="0">
                <a:latin typeface="Calibri" pitchFamily="34" charset="0"/>
              </a:rPr>
              <a:t>Graph a line representing a proportional relationship between two quantities given the slope and an ordered pair, or given the equation in </a:t>
            </a:r>
            <a:r>
              <a:rPr lang="en-US" sz="1900" b="1" i="1" dirty="0" smtClean="0">
                <a:latin typeface="Calibri" pitchFamily="34" charset="0"/>
              </a:rPr>
              <a:t>y </a:t>
            </a:r>
            <a:r>
              <a:rPr lang="en-US" sz="1900" b="1" dirty="0" smtClean="0">
                <a:latin typeface="Calibri" pitchFamily="34" charset="0"/>
              </a:rPr>
              <a:t>=</a:t>
            </a:r>
            <a:r>
              <a:rPr lang="en-US" sz="1900" b="1" i="1" dirty="0" smtClean="0">
                <a:latin typeface="Calibri" pitchFamily="34" charset="0"/>
              </a:rPr>
              <a:t> mx</a:t>
            </a:r>
            <a:r>
              <a:rPr lang="en-US" sz="1900" b="1" dirty="0" smtClean="0">
                <a:latin typeface="Calibri" pitchFamily="34" charset="0"/>
              </a:rPr>
              <a:t> form, where </a:t>
            </a:r>
            <a:r>
              <a:rPr lang="en-US" sz="1900" b="1" i="1" dirty="0" smtClean="0">
                <a:latin typeface="Calibri" pitchFamily="34" charset="0"/>
              </a:rPr>
              <a:t>m </a:t>
            </a:r>
            <a:r>
              <a:rPr lang="en-US" sz="1900" b="1" dirty="0" smtClean="0">
                <a:latin typeface="Calibri" pitchFamily="34" charset="0"/>
              </a:rPr>
              <a:t>represents the slope as rate of change;</a:t>
            </a:r>
          </a:p>
          <a:p>
            <a:pPr marL="514350" indent="-514350" fontAlgn="base">
              <a:spcBef>
                <a:spcPct val="20000"/>
              </a:spcBef>
              <a:spcAft>
                <a:spcPct val="0"/>
              </a:spcAft>
              <a:buFont typeface="+mj-lt"/>
              <a:buAutoNum type="alphaLcParenR"/>
            </a:pPr>
            <a:r>
              <a:rPr lang="en-US" sz="1900" b="1" dirty="0" smtClean="0">
                <a:latin typeface="Calibri" pitchFamily="34" charset="0"/>
              </a:rPr>
              <a:t>determine the </a:t>
            </a:r>
            <a:r>
              <a:rPr lang="en-US" sz="1900" b="1" i="1" dirty="0" smtClean="0">
                <a:latin typeface="Calibri" pitchFamily="34" charset="0"/>
              </a:rPr>
              <a:t>y</a:t>
            </a:r>
            <a:r>
              <a:rPr lang="en-US" sz="1900" b="1" dirty="0" smtClean="0">
                <a:latin typeface="Calibri" pitchFamily="34" charset="0"/>
              </a:rPr>
              <a:t>-intercept, </a:t>
            </a:r>
            <a:r>
              <a:rPr lang="en-US" sz="1900" b="1" i="1" dirty="0" smtClean="0">
                <a:latin typeface="Calibri" pitchFamily="34" charset="0"/>
              </a:rPr>
              <a:t>b</a:t>
            </a:r>
            <a:r>
              <a:rPr lang="en-US" sz="1900" b="1" dirty="0" smtClean="0">
                <a:latin typeface="Calibri" pitchFamily="34" charset="0"/>
              </a:rPr>
              <a:t>, in an additive relationship between two quantities and write an equation in the form </a:t>
            </a:r>
            <a:r>
              <a:rPr lang="en-US" sz="1900" b="1" i="1" dirty="0" smtClean="0">
                <a:latin typeface="Calibri" pitchFamily="34" charset="0"/>
              </a:rPr>
              <a:t>y</a:t>
            </a:r>
            <a:r>
              <a:rPr lang="en-US" sz="1900" b="1" dirty="0" smtClean="0">
                <a:latin typeface="Calibri" pitchFamily="34" charset="0"/>
              </a:rPr>
              <a:t> = </a:t>
            </a:r>
            <a:r>
              <a:rPr lang="en-US" sz="1900" b="1" i="1" dirty="0" smtClean="0">
                <a:latin typeface="Calibri" pitchFamily="34" charset="0"/>
              </a:rPr>
              <a:t>x</a:t>
            </a:r>
            <a:r>
              <a:rPr lang="en-US" sz="1900" b="1" dirty="0" smtClean="0">
                <a:latin typeface="Calibri" pitchFamily="34" charset="0"/>
              </a:rPr>
              <a:t> + </a:t>
            </a:r>
            <a:r>
              <a:rPr lang="en-US" sz="1900" b="1" i="1" dirty="0" smtClean="0">
                <a:latin typeface="Calibri" pitchFamily="34" charset="0"/>
              </a:rPr>
              <a:t>b </a:t>
            </a:r>
            <a:r>
              <a:rPr lang="en-US" sz="1900" b="1" dirty="0" smtClean="0">
                <a:latin typeface="Calibri" pitchFamily="34" charset="0"/>
              </a:rPr>
              <a:t>to represent the relationship; </a:t>
            </a:r>
          </a:p>
          <a:p>
            <a:pPr marL="514350" indent="-514350" fontAlgn="base">
              <a:spcBef>
                <a:spcPct val="20000"/>
              </a:spcBef>
              <a:spcAft>
                <a:spcPct val="0"/>
              </a:spcAft>
              <a:buFont typeface="+mj-lt"/>
              <a:buAutoNum type="alphaLcParenR"/>
            </a:pPr>
            <a:r>
              <a:rPr lang="en-US" sz="1900" b="1" dirty="0" smtClean="0">
                <a:latin typeface="Calibri" pitchFamily="34" charset="0"/>
              </a:rPr>
              <a:t>Graph a line representing an additive relationship between two quantities given the </a:t>
            </a:r>
            <a:r>
              <a:rPr lang="en-US" sz="1900" b="1" i="1" dirty="0" smtClean="0">
                <a:latin typeface="Calibri" pitchFamily="34" charset="0"/>
              </a:rPr>
              <a:t>y</a:t>
            </a:r>
            <a:r>
              <a:rPr lang="en-US" sz="1900" b="1" dirty="0" smtClean="0">
                <a:latin typeface="Calibri" pitchFamily="34" charset="0"/>
              </a:rPr>
              <a:t>-intercept and an ordered pair, or given the equation in the form </a:t>
            </a:r>
            <a:r>
              <a:rPr lang="en-US" sz="1900" b="1" i="1" dirty="0">
                <a:latin typeface="Calibri" pitchFamily="34" charset="0"/>
              </a:rPr>
              <a:t>y</a:t>
            </a:r>
            <a:r>
              <a:rPr lang="en-US" sz="1900" b="1" dirty="0">
                <a:latin typeface="Calibri" pitchFamily="34" charset="0"/>
              </a:rPr>
              <a:t> = </a:t>
            </a:r>
            <a:r>
              <a:rPr lang="en-US" sz="1900" b="1" i="1" dirty="0">
                <a:latin typeface="Calibri" pitchFamily="34" charset="0"/>
              </a:rPr>
              <a:t>x</a:t>
            </a:r>
            <a:r>
              <a:rPr lang="en-US" sz="1900" b="1" dirty="0">
                <a:latin typeface="Calibri" pitchFamily="34" charset="0"/>
              </a:rPr>
              <a:t> + </a:t>
            </a:r>
            <a:r>
              <a:rPr lang="en-US" sz="1900" b="1" i="1" dirty="0" smtClean="0">
                <a:latin typeface="Calibri" pitchFamily="34" charset="0"/>
              </a:rPr>
              <a:t>b, where b </a:t>
            </a:r>
            <a:r>
              <a:rPr lang="en-US" sz="1900" b="1" dirty="0" smtClean="0">
                <a:latin typeface="Calibri" pitchFamily="34" charset="0"/>
              </a:rPr>
              <a:t>represents the </a:t>
            </a:r>
            <a:r>
              <a:rPr lang="en-US" sz="1900" b="1" i="1" dirty="0" smtClean="0">
                <a:latin typeface="Calibri" pitchFamily="34" charset="0"/>
              </a:rPr>
              <a:t>y-</a:t>
            </a:r>
            <a:r>
              <a:rPr lang="en-US" sz="1900" b="1" dirty="0" smtClean="0">
                <a:latin typeface="Calibri" pitchFamily="34" charset="0"/>
              </a:rPr>
              <a:t>intercept; and</a:t>
            </a:r>
          </a:p>
          <a:p>
            <a:pPr marL="514350" indent="-514350" fontAlgn="base">
              <a:spcBef>
                <a:spcPct val="20000"/>
              </a:spcBef>
              <a:spcAft>
                <a:spcPct val="0"/>
              </a:spcAft>
              <a:buFont typeface="+mj-lt"/>
              <a:buAutoNum type="alphaLcParenR"/>
            </a:pPr>
            <a:r>
              <a:rPr lang="en-US" sz="1900" b="1" dirty="0" smtClean="0">
                <a:latin typeface="Calibri" pitchFamily="34" charset="0"/>
              </a:rPr>
              <a:t>Make connections between and among representations of a proportional or additive relationship between two quantities using verbal descriptions, tables, equations, or graphs.</a:t>
            </a:r>
          </a:p>
        </p:txBody>
      </p:sp>
    </p:spTree>
    <p:extLst>
      <p:ext uri="{BB962C8B-B14F-4D97-AF65-F5344CB8AC3E}">
        <p14:creationId xmlns:p14="http://schemas.microsoft.com/office/powerpoint/2010/main" val="3351964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74</a:t>
            </a:fld>
            <a:endParaRPr lang="en-US" dirty="0"/>
          </a:p>
        </p:txBody>
      </p:sp>
      <p:sp>
        <p:nvSpPr>
          <p:cNvPr id="3" name="Rectangle 2"/>
          <p:cNvSpPr/>
          <p:nvPr/>
        </p:nvSpPr>
        <p:spPr>
          <a:xfrm>
            <a:off x="609600" y="1600200"/>
            <a:ext cx="8001000" cy="4678204"/>
          </a:xfrm>
          <a:prstGeom prst="rect">
            <a:avLst/>
          </a:prstGeom>
        </p:spPr>
        <p:txBody>
          <a:bodyPr wrap="square">
            <a:spAutoFit/>
          </a:bodyPr>
          <a:lstStyle/>
          <a:p>
            <a:pPr lvl="0"/>
            <a:r>
              <a:rPr lang="en-US" sz="3200" dirty="0" smtClean="0">
                <a:latin typeface="Calibri" panose="020F0502020204030204" pitchFamily="34" charset="0"/>
              </a:rPr>
              <a:t>The ordered pairs </a:t>
            </a:r>
          </a:p>
          <a:p>
            <a:pPr lvl="0"/>
            <a:r>
              <a:rPr lang="en-US" sz="3200" dirty="0" smtClean="0">
                <a:latin typeface="Calibri" panose="020F0502020204030204" pitchFamily="34" charset="0"/>
              </a:rPr>
              <a:t>(6, 1.5), (10, 2.5), (20, 5), and (24, 6) </a:t>
            </a:r>
          </a:p>
          <a:p>
            <a:pPr lvl="0"/>
            <a:r>
              <a:rPr lang="en-US" sz="3200" dirty="0" smtClean="0">
                <a:latin typeface="Calibri" panose="020F0502020204030204" pitchFamily="34" charset="0"/>
              </a:rPr>
              <a:t>make up points included in</a:t>
            </a:r>
            <a:r>
              <a:rPr lang="en-US" sz="3200" b="1" dirty="0" smtClean="0">
                <a:solidFill>
                  <a:srgbClr val="FF0000"/>
                </a:solidFill>
                <a:latin typeface="Calibri" panose="020F0502020204030204" pitchFamily="34" charset="0"/>
              </a:rPr>
              <a:t> a proportional relationship</a:t>
            </a:r>
            <a:r>
              <a:rPr lang="en-US" sz="3200" dirty="0" smtClean="0">
                <a:latin typeface="Calibri" panose="020F0502020204030204" pitchFamily="34" charset="0"/>
              </a:rPr>
              <a:t>. </a:t>
            </a:r>
          </a:p>
          <a:p>
            <a:pPr marL="457200" lvl="0" indent="-457200">
              <a:spcBef>
                <a:spcPts val="600"/>
              </a:spcBef>
              <a:buFont typeface="+mj-lt"/>
              <a:buAutoNum type="alphaLcParenR"/>
            </a:pPr>
            <a:r>
              <a:rPr lang="en-US" sz="3200" dirty="0" smtClean="0">
                <a:latin typeface="Calibri" panose="020F0502020204030204" pitchFamily="34" charset="0"/>
              </a:rPr>
              <a:t>Determine the </a:t>
            </a:r>
            <a:r>
              <a:rPr lang="en-US" sz="3200" b="1" dirty="0" smtClean="0">
                <a:solidFill>
                  <a:srgbClr val="00B050"/>
                </a:solidFill>
                <a:latin typeface="Calibri" panose="020F0502020204030204" pitchFamily="34" charset="0"/>
              </a:rPr>
              <a:t>rate of change</a:t>
            </a:r>
            <a:r>
              <a:rPr lang="en-US" sz="3200" dirty="0" smtClean="0">
                <a:latin typeface="Calibri" panose="020F0502020204030204" pitchFamily="34" charset="0"/>
              </a:rPr>
              <a:t>, or </a:t>
            </a:r>
            <a:r>
              <a:rPr lang="en-US" sz="3200" b="1" dirty="0" smtClean="0">
                <a:solidFill>
                  <a:srgbClr val="00B050"/>
                </a:solidFill>
                <a:latin typeface="Calibri" panose="020F0502020204030204" pitchFamily="34" charset="0"/>
              </a:rPr>
              <a:t>slope</a:t>
            </a:r>
            <a:r>
              <a:rPr lang="en-US" sz="3200" dirty="0" smtClean="0">
                <a:latin typeface="Calibri" panose="020F0502020204030204" pitchFamily="34" charset="0"/>
              </a:rPr>
              <a:t>, of a line passing through these points.</a:t>
            </a:r>
            <a:r>
              <a:rPr lang="en-US" sz="3200" b="1" i="1" dirty="0" smtClean="0">
                <a:latin typeface="Calibri" panose="020F0502020204030204" pitchFamily="34" charset="0"/>
              </a:rPr>
              <a:t> </a:t>
            </a:r>
          </a:p>
          <a:p>
            <a:pPr marL="457200" lvl="0" indent="-457200">
              <a:spcBef>
                <a:spcPts val="600"/>
              </a:spcBef>
              <a:buFont typeface="+mj-lt"/>
              <a:buAutoNum type="alphaLcParenR"/>
            </a:pPr>
            <a:r>
              <a:rPr lang="en-US" sz="3200" dirty="0" smtClean="0">
                <a:latin typeface="Calibri" panose="020F0502020204030204" pitchFamily="34" charset="0"/>
              </a:rPr>
              <a:t>Write the </a:t>
            </a:r>
            <a:r>
              <a:rPr lang="en-US" sz="3200" b="1" dirty="0" smtClean="0">
                <a:solidFill>
                  <a:srgbClr val="00B050"/>
                </a:solidFill>
                <a:latin typeface="Calibri" panose="020F0502020204030204" pitchFamily="34" charset="0"/>
              </a:rPr>
              <a:t>equation of the line </a:t>
            </a:r>
            <a:r>
              <a:rPr lang="en-US" sz="3200" dirty="0" smtClean="0">
                <a:latin typeface="Calibri" panose="020F0502020204030204" pitchFamily="34" charset="0"/>
              </a:rPr>
              <a:t>that represents the proportional relationship of </a:t>
            </a:r>
            <a:r>
              <a:rPr lang="en-US" sz="3200" i="1" dirty="0" smtClean="0">
                <a:latin typeface="Calibri" panose="020F0502020204030204" pitchFamily="34" charset="0"/>
              </a:rPr>
              <a:t>y</a:t>
            </a:r>
            <a:r>
              <a:rPr lang="en-US" sz="3200" dirty="0" smtClean="0">
                <a:latin typeface="Calibri" panose="020F0502020204030204" pitchFamily="34" charset="0"/>
              </a:rPr>
              <a:t> to </a:t>
            </a:r>
            <a:r>
              <a:rPr lang="en-US" sz="3200" i="1" dirty="0" smtClean="0">
                <a:latin typeface="Calibri" panose="020F0502020204030204" pitchFamily="34" charset="0"/>
              </a:rPr>
              <a:t>x</a:t>
            </a:r>
            <a:r>
              <a:rPr lang="en-US" sz="3200" dirty="0">
                <a:latin typeface="Calibri" panose="020F0502020204030204" pitchFamily="34" charset="0"/>
              </a:rPr>
              <a:t>.</a:t>
            </a:r>
            <a:endParaRPr lang="en-US" sz="3200" dirty="0" smtClean="0">
              <a:latin typeface="Calibri" panose="020F0502020204030204" pitchFamily="34" charset="0"/>
            </a:endParaRPr>
          </a:p>
        </p:txBody>
      </p:sp>
      <p:sp>
        <p:nvSpPr>
          <p:cNvPr id="4" name="TextBox 3"/>
          <p:cNvSpPr txBox="1"/>
          <p:nvPr/>
        </p:nvSpPr>
        <p:spPr>
          <a:xfrm>
            <a:off x="397823"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7 Patterns, Functions and Algebra</a:t>
            </a:r>
            <a:endParaRPr lang="en-US" sz="3600" b="1" dirty="0">
              <a:latin typeface="Calibri" panose="020F0502020204030204" pitchFamily="34" charset="0"/>
            </a:endParaRPr>
          </a:p>
        </p:txBody>
      </p:sp>
    </p:spTree>
    <p:extLst>
      <p:ext uri="{BB962C8B-B14F-4D97-AF65-F5344CB8AC3E}">
        <p14:creationId xmlns:p14="http://schemas.microsoft.com/office/powerpoint/2010/main" val="1016653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75</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432458" y="2667000"/>
                <a:ext cx="8330542" cy="2956771"/>
              </a:xfrm>
              <a:prstGeom prst="rect">
                <a:avLst/>
              </a:prstGeom>
            </p:spPr>
            <p:txBody>
              <a:bodyPr wrap="square">
                <a:spAutoFit/>
              </a:bodyPr>
              <a:lstStyle/>
              <a:p>
                <a:pPr marL="457200" indent="-457200">
                  <a:buAutoNum type="alphaLcParenR"/>
                </a:pPr>
                <a:r>
                  <a:rPr lang="en-US" sz="2400" dirty="0" smtClean="0"/>
                  <a:t>The </a:t>
                </a:r>
                <a:r>
                  <a:rPr lang="en-US" sz="2400" dirty="0"/>
                  <a:t>slope, or rate of change, for this </a:t>
                </a:r>
                <a:r>
                  <a:rPr lang="en-US" sz="2400" dirty="0" smtClean="0"/>
                  <a:t>proportional</a:t>
                </a:r>
              </a:p>
              <a:p>
                <a:r>
                  <a:rPr lang="en-US" sz="2400" dirty="0"/>
                  <a:t> </a:t>
                </a:r>
                <a:r>
                  <a:rPr lang="en-US" sz="2400" dirty="0" smtClean="0"/>
                  <a:t>     relationship </a:t>
                </a:r>
                <a:r>
                  <a:rPr lang="en-US" sz="2400" dirty="0"/>
                  <a:t>would be  </a:t>
                </a:r>
                <a14:m>
                  <m:oMath xmlns:m="http://schemas.openxmlformats.org/officeDocument/2006/math">
                    <m:f>
                      <m:fPr>
                        <m:ctrlPr>
                          <a:rPr lang="en-US" sz="2400" i="1">
                            <a:latin typeface="Cambria Math"/>
                          </a:rPr>
                        </m:ctrlPr>
                      </m:fPr>
                      <m:num>
                        <m:r>
                          <a:rPr lang="en-US" sz="2400" i="1">
                            <a:latin typeface="Cambria Math"/>
                          </a:rPr>
                          <m:t>1</m:t>
                        </m:r>
                      </m:num>
                      <m:den>
                        <m:r>
                          <a:rPr lang="en-US" sz="2400" i="1">
                            <a:latin typeface="Cambria Math"/>
                          </a:rPr>
                          <m:t>4</m:t>
                        </m:r>
                      </m:den>
                    </m:f>
                  </m:oMath>
                </a14:m>
                <a:r>
                  <a:rPr lang="en-US" sz="2400" dirty="0"/>
                  <a:t> or </a:t>
                </a:r>
                <a:r>
                  <a:rPr lang="en-US" sz="2400" dirty="0" smtClean="0"/>
                  <a:t>0.25.</a:t>
                </a:r>
              </a:p>
              <a:p>
                <a:r>
                  <a:rPr lang="en-US" sz="2400" dirty="0" smtClean="0"/>
                  <a:t>      The </a:t>
                </a:r>
                <a:r>
                  <a:rPr lang="en-US" sz="2400" dirty="0"/>
                  <a:t>ratio of </a:t>
                </a:r>
                <a:r>
                  <a:rPr lang="en-US" sz="2400" i="1" dirty="0"/>
                  <a:t>y</a:t>
                </a:r>
                <a:r>
                  <a:rPr lang="en-US" sz="2400" dirty="0"/>
                  <a:t> to </a:t>
                </a:r>
                <a:r>
                  <a:rPr lang="en-US" sz="2400" i="1" dirty="0"/>
                  <a:t>x</a:t>
                </a:r>
                <a:r>
                  <a:rPr lang="en-US" sz="2400" dirty="0"/>
                  <a:t> is the same for each ordered pair. </a:t>
                </a:r>
                <a:endParaRPr lang="en-US" sz="2400" dirty="0" smtClean="0"/>
              </a:p>
              <a:p>
                <a:r>
                  <a:rPr lang="en-US" sz="2400" dirty="0" smtClean="0"/>
                  <a:t>                    </a:t>
                </a:r>
                <a14:m>
                  <m:oMath xmlns:m="http://schemas.openxmlformats.org/officeDocument/2006/math">
                    <m:f>
                      <m:fPr>
                        <m:ctrlPr>
                          <a:rPr lang="en-US" sz="2400" i="1">
                            <a:latin typeface="Cambria Math"/>
                          </a:rPr>
                        </m:ctrlPr>
                      </m:fPr>
                      <m:num>
                        <m:r>
                          <a:rPr lang="en-US" sz="2400" i="1">
                            <a:latin typeface="Cambria Math"/>
                          </a:rPr>
                          <m:t>𝑦</m:t>
                        </m:r>
                      </m:num>
                      <m:den>
                        <m:r>
                          <a:rPr lang="en-US" sz="2400" i="1">
                            <a:latin typeface="Cambria Math"/>
                          </a:rPr>
                          <m:t>𝑥</m:t>
                        </m:r>
                        <m:r>
                          <a:rPr lang="en-US" sz="2400" i="1">
                            <a:latin typeface="Cambria Math"/>
                          </a:rPr>
                          <m:t> </m:t>
                        </m:r>
                      </m:den>
                    </m:f>
                  </m:oMath>
                </a14:m>
                <a:r>
                  <a:rPr lang="en-US" sz="2400" dirty="0"/>
                  <a:t> = </a:t>
                </a:r>
                <a14:m>
                  <m:oMath xmlns:m="http://schemas.openxmlformats.org/officeDocument/2006/math">
                    <m:f>
                      <m:fPr>
                        <m:ctrlPr>
                          <a:rPr lang="en-US" sz="2400" i="1">
                            <a:latin typeface="Cambria Math"/>
                          </a:rPr>
                        </m:ctrlPr>
                      </m:fPr>
                      <m:num>
                        <m:r>
                          <a:rPr lang="en-US" sz="2400" i="1">
                            <a:latin typeface="Cambria Math"/>
                          </a:rPr>
                          <m:t>1.5</m:t>
                        </m:r>
                      </m:num>
                      <m:den>
                        <m:r>
                          <a:rPr lang="en-US" sz="2400" i="1">
                            <a:latin typeface="Cambria Math"/>
                          </a:rPr>
                          <m:t>6</m:t>
                        </m:r>
                      </m:den>
                    </m:f>
                  </m:oMath>
                </a14:m>
                <a:r>
                  <a:rPr lang="en-US" sz="2400" dirty="0"/>
                  <a:t> = </a:t>
                </a:r>
                <a14:m>
                  <m:oMath xmlns:m="http://schemas.openxmlformats.org/officeDocument/2006/math">
                    <m:f>
                      <m:fPr>
                        <m:ctrlPr>
                          <a:rPr lang="en-US" sz="2400" i="1">
                            <a:latin typeface="Cambria Math"/>
                          </a:rPr>
                        </m:ctrlPr>
                      </m:fPr>
                      <m:num>
                        <m:r>
                          <a:rPr lang="en-US" sz="2400" i="1">
                            <a:latin typeface="Cambria Math"/>
                          </a:rPr>
                          <m:t>2.5</m:t>
                        </m:r>
                      </m:num>
                      <m:den>
                        <m:r>
                          <a:rPr lang="en-US" sz="2400" i="1">
                            <a:latin typeface="Cambria Math"/>
                          </a:rPr>
                          <m:t>10</m:t>
                        </m:r>
                      </m:den>
                    </m:f>
                  </m:oMath>
                </a14:m>
                <a:r>
                  <a:rPr lang="en-US" sz="2400" dirty="0"/>
                  <a:t> = </a:t>
                </a:r>
                <a14:m>
                  <m:oMath xmlns:m="http://schemas.openxmlformats.org/officeDocument/2006/math">
                    <m:f>
                      <m:fPr>
                        <m:ctrlPr>
                          <a:rPr lang="en-US" sz="2400" i="1">
                            <a:latin typeface="Cambria Math"/>
                          </a:rPr>
                        </m:ctrlPr>
                      </m:fPr>
                      <m:num>
                        <m:r>
                          <a:rPr lang="en-US" sz="2400" i="1">
                            <a:latin typeface="Cambria Math"/>
                          </a:rPr>
                          <m:t>5</m:t>
                        </m:r>
                      </m:num>
                      <m:den>
                        <m:r>
                          <a:rPr lang="en-US" sz="2400" i="1">
                            <a:latin typeface="Cambria Math"/>
                          </a:rPr>
                          <m:t>20 </m:t>
                        </m:r>
                      </m:den>
                    </m:f>
                  </m:oMath>
                </a14:m>
                <a:r>
                  <a:rPr lang="en-US" sz="2400" dirty="0"/>
                  <a:t> = </a:t>
                </a:r>
                <a14:m>
                  <m:oMath xmlns:m="http://schemas.openxmlformats.org/officeDocument/2006/math">
                    <m:f>
                      <m:fPr>
                        <m:ctrlPr>
                          <a:rPr lang="en-US" sz="2400" i="1">
                            <a:latin typeface="Cambria Math"/>
                          </a:rPr>
                        </m:ctrlPr>
                      </m:fPr>
                      <m:num>
                        <m:r>
                          <a:rPr lang="en-US" sz="2400" i="1">
                            <a:latin typeface="Cambria Math"/>
                          </a:rPr>
                          <m:t>6</m:t>
                        </m:r>
                      </m:num>
                      <m:den>
                        <m:r>
                          <a:rPr lang="en-US" sz="2400" i="1">
                            <a:latin typeface="Cambria Math"/>
                          </a:rPr>
                          <m:t>24 </m:t>
                        </m:r>
                      </m:den>
                    </m:f>
                  </m:oMath>
                </a14:m>
                <a:r>
                  <a:rPr lang="en-US" sz="2400" dirty="0"/>
                  <a:t> = </a:t>
                </a:r>
                <a14:m>
                  <m:oMath xmlns:m="http://schemas.openxmlformats.org/officeDocument/2006/math">
                    <m:f>
                      <m:fPr>
                        <m:ctrlPr>
                          <a:rPr lang="en-US" sz="2400" i="1" smtClean="0">
                            <a:solidFill>
                              <a:srgbClr val="00B050"/>
                            </a:solidFill>
                            <a:latin typeface="Cambria Math"/>
                          </a:rPr>
                        </m:ctrlPr>
                      </m:fPr>
                      <m:num>
                        <m:r>
                          <a:rPr lang="en-US" sz="2400" i="1">
                            <a:solidFill>
                              <a:srgbClr val="00B050"/>
                            </a:solidFill>
                            <a:latin typeface="Cambria Math"/>
                          </a:rPr>
                          <m:t>1</m:t>
                        </m:r>
                      </m:num>
                      <m:den>
                        <m:r>
                          <a:rPr lang="en-US" sz="2400" i="1">
                            <a:solidFill>
                              <a:srgbClr val="00B050"/>
                            </a:solidFill>
                            <a:latin typeface="Cambria Math"/>
                          </a:rPr>
                          <m:t>4 </m:t>
                        </m:r>
                      </m:den>
                    </m:f>
                  </m:oMath>
                </a14:m>
                <a:r>
                  <a:rPr lang="en-US" sz="2400" dirty="0"/>
                  <a:t> = </a:t>
                </a:r>
                <a:r>
                  <a:rPr lang="en-US" sz="2400" dirty="0">
                    <a:solidFill>
                      <a:srgbClr val="00B050"/>
                    </a:solidFill>
                  </a:rPr>
                  <a:t>0.25</a:t>
                </a:r>
                <a:r>
                  <a:rPr lang="en-US" sz="2400" dirty="0"/>
                  <a:t>       </a:t>
                </a:r>
                <a:endParaRPr lang="en-US" sz="2400" dirty="0" smtClean="0"/>
              </a:p>
              <a:p>
                <a:pPr>
                  <a:spcBef>
                    <a:spcPts val="600"/>
                  </a:spcBef>
                </a:pPr>
                <a:r>
                  <a:rPr lang="en-US" sz="2400" dirty="0" smtClean="0"/>
                  <a:t>b) The equation of </a:t>
                </a:r>
                <a:r>
                  <a:rPr lang="en-US" sz="2400" dirty="0"/>
                  <a:t>a line representing the </a:t>
                </a:r>
                <a:r>
                  <a:rPr lang="en-US" sz="2400" dirty="0" smtClean="0"/>
                  <a:t>proportional </a:t>
                </a:r>
              </a:p>
              <a:p>
                <a:pPr>
                  <a:spcBef>
                    <a:spcPts val="600"/>
                  </a:spcBef>
                </a:pPr>
                <a:r>
                  <a:rPr lang="en-US" sz="2400" dirty="0"/>
                  <a:t> </a:t>
                </a:r>
                <a:r>
                  <a:rPr lang="en-US" sz="2400" dirty="0" smtClean="0"/>
                  <a:t>    </a:t>
                </a:r>
                <a:r>
                  <a:rPr lang="en-US" sz="2400" dirty="0"/>
                  <a:t>relationship of </a:t>
                </a:r>
                <a:r>
                  <a:rPr lang="en-US" sz="2400" i="1" dirty="0"/>
                  <a:t>y</a:t>
                </a:r>
                <a:r>
                  <a:rPr lang="en-US" sz="2400" dirty="0"/>
                  <a:t> to </a:t>
                </a:r>
                <a:r>
                  <a:rPr lang="en-US" sz="2400" i="1" dirty="0"/>
                  <a:t>x</a:t>
                </a:r>
                <a:r>
                  <a:rPr lang="en-US" sz="2400" dirty="0"/>
                  <a:t> is </a:t>
                </a:r>
                <a:r>
                  <a:rPr lang="en-US" sz="2400" i="1" dirty="0" smtClean="0">
                    <a:solidFill>
                      <a:srgbClr val="00B050"/>
                    </a:solidFill>
                  </a:rPr>
                  <a:t>y</a:t>
                </a:r>
                <a:r>
                  <a:rPr lang="en-US" sz="2400" dirty="0">
                    <a:solidFill>
                      <a:srgbClr val="00B050"/>
                    </a:solidFill>
                  </a:rPr>
                  <a:t> = </a:t>
                </a:r>
                <a14:m>
                  <m:oMath xmlns:m="http://schemas.openxmlformats.org/officeDocument/2006/math">
                    <m:f>
                      <m:fPr>
                        <m:ctrlPr>
                          <a:rPr lang="en-US" sz="2400" i="1">
                            <a:solidFill>
                              <a:srgbClr val="00B050"/>
                            </a:solidFill>
                            <a:latin typeface="Cambria Math"/>
                          </a:rPr>
                        </m:ctrlPr>
                      </m:fPr>
                      <m:num>
                        <m:r>
                          <a:rPr lang="en-US" sz="2400" i="1">
                            <a:solidFill>
                              <a:srgbClr val="00B050"/>
                            </a:solidFill>
                            <a:latin typeface="Cambria Math"/>
                          </a:rPr>
                          <m:t>1</m:t>
                        </m:r>
                      </m:num>
                      <m:den>
                        <m:r>
                          <a:rPr lang="en-US" sz="2400" i="1">
                            <a:solidFill>
                              <a:srgbClr val="00B050"/>
                            </a:solidFill>
                            <a:latin typeface="Cambria Math"/>
                          </a:rPr>
                          <m:t>4 </m:t>
                        </m:r>
                      </m:den>
                    </m:f>
                  </m:oMath>
                </a14:m>
                <a:r>
                  <a:rPr lang="en-US" sz="2400" i="1" dirty="0">
                    <a:solidFill>
                      <a:srgbClr val="00B050"/>
                    </a:solidFill>
                  </a:rPr>
                  <a:t>x</a:t>
                </a:r>
                <a:r>
                  <a:rPr lang="en-US" sz="2400" dirty="0">
                    <a:solidFill>
                      <a:srgbClr val="00B050"/>
                    </a:solidFill>
                  </a:rPr>
                  <a:t> </a:t>
                </a:r>
                <a:r>
                  <a:rPr lang="en-US" sz="2400" dirty="0"/>
                  <a:t>or</a:t>
                </a:r>
                <a:r>
                  <a:rPr lang="en-US" sz="2400" dirty="0">
                    <a:solidFill>
                      <a:srgbClr val="00B050"/>
                    </a:solidFill>
                  </a:rPr>
                  <a:t> </a:t>
                </a:r>
                <a:r>
                  <a:rPr lang="en-US" sz="2400" i="1" dirty="0">
                    <a:solidFill>
                      <a:srgbClr val="00B050"/>
                    </a:solidFill>
                  </a:rPr>
                  <a:t>y</a:t>
                </a:r>
                <a:r>
                  <a:rPr lang="en-US" sz="2400" dirty="0">
                    <a:solidFill>
                      <a:srgbClr val="00B050"/>
                    </a:solidFill>
                  </a:rPr>
                  <a:t> = 0.25</a:t>
                </a:r>
                <a:r>
                  <a:rPr lang="en-US" sz="2400" i="1" dirty="0">
                    <a:solidFill>
                      <a:srgbClr val="00B050"/>
                    </a:solidFill>
                  </a:rPr>
                  <a:t>x</a:t>
                </a:r>
                <a:r>
                  <a:rPr lang="en-US" sz="2400" i="1" dirty="0"/>
                  <a:t>.</a:t>
                </a:r>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432458" y="2667000"/>
                <a:ext cx="8330542" cy="2956771"/>
              </a:xfrm>
              <a:prstGeom prst="rect">
                <a:avLst/>
              </a:prstGeom>
              <a:blipFill rotWithShape="1">
                <a:blip r:embed="rId2"/>
                <a:stretch>
                  <a:fillRect l="-1170" t="-1443" b="-825"/>
                </a:stretch>
              </a:blipFill>
            </p:spPr>
            <p:txBody>
              <a:bodyPr/>
              <a:lstStyle/>
              <a:p>
                <a:r>
                  <a:rPr lang="en-US">
                    <a:noFill/>
                  </a:rPr>
                  <a:t> </a:t>
                </a:r>
              </a:p>
            </p:txBody>
          </p:sp>
        </mc:Fallback>
      </mc:AlternateContent>
      <p:sp>
        <p:nvSpPr>
          <p:cNvPr id="4" name="TextBox 3"/>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7 Patterns, Functions and Algebra</a:t>
            </a:r>
            <a:endParaRPr lang="en-US" sz="3600" b="1" dirty="0">
              <a:latin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176650" cy="103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Left Arrow 4"/>
          <p:cNvSpPr/>
          <p:nvPr/>
        </p:nvSpPr>
        <p:spPr>
          <a:xfrm>
            <a:off x="4229593" y="1910938"/>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 name="TextBox 5"/>
              <p:cNvSpPr txBox="1"/>
              <p:nvPr/>
            </p:nvSpPr>
            <p:spPr>
              <a:xfrm>
                <a:off x="4379518" y="1857005"/>
                <a:ext cx="431470" cy="491096"/>
              </a:xfrm>
              <a:prstGeom prst="rect">
                <a:avLst/>
              </a:prstGeom>
              <a:noFill/>
            </p:spPr>
            <p:txBody>
              <a:bodyPr wrap="square" rtlCol="0">
                <a:spAutoFit/>
              </a:bodyPr>
              <a:lstStyle/>
              <a:p>
                <a:r>
                  <a:rPr lang="en-US" b="1" dirty="0" smtClean="0">
                    <a:solidFill>
                      <a:srgbClr val="FF0000"/>
                    </a:solidFill>
                  </a:rPr>
                  <a:t>·</a:t>
                </a:r>
                <a14:m>
                  <m:oMath xmlns:m="http://schemas.openxmlformats.org/officeDocument/2006/math">
                    <m:f>
                      <m:fPr>
                        <m:ctrlPr>
                          <a:rPr lang="en-US" b="1" i="1">
                            <a:solidFill>
                              <a:srgbClr val="FF0000"/>
                            </a:solidFill>
                            <a:latin typeface="Cambria Math"/>
                          </a:rPr>
                        </m:ctrlPr>
                      </m:fPr>
                      <m:num>
                        <m:r>
                          <a:rPr lang="en-US" b="1" i="1">
                            <a:solidFill>
                              <a:srgbClr val="FF0000"/>
                            </a:solidFill>
                            <a:latin typeface="Cambria Math"/>
                          </a:rPr>
                          <m:t>𝟏</m:t>
                        </m:r>
                      </m:num>
                      <m:den>
                        <m:r>
                          <a:rPr lang="en-US" b="1" i="1">
                            <a:solidFill>
                              <a:srgbClr val="FF0000"/>
                            </a:solidFill>
                            <a:latin typeface="Cambria Math"/>
                          </a:rPr>
                          <m:t>𝟒</m:t>
                        </m:r>
                      </m:den>
                    </m:f>
                  </m:oMath>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4379518" y="1857005"/>
                <a:ext cx="431470" cy="491096"/>
              </a:xfrm>
              <a:prstGeom prst="rect">
                <a:avLst/>
              </a:prstGeom>
              <a:blipFill rotWithShape="1">
                <a:blip r:embed="rId4"/>
                <a:stretch>
                  <a:fillRect l="-11268" b="-7500"/>
                </a:stretch>
              </a:blipFill>
            </p:spPr>
            <p:txBody>
              <a:bodyPr/>
              <a:lstStyle/>
              <a:p>
                <a:r>
                  <a:rPr lang="en-US">
                    <a:noFill/>
                  </a:rPr>
                  <a:t> </a:t>
                </a:r>
              </a:p>
            </p:txBody>
          </p:sp>
        </mc:Fallback>
      </mc:AlternateContent>
      <p:sp>
        <p:nvSpPr>
          <p:cNvPr id="9" name="Curved Left Arrow 8"/>
          <p:cNvSpPr/>
          <p:nvPr/>
        </p:nvSpPr>
        <p:spPr>
          <a:xfrm>
            <a:off x="3454730" y="1895230"/>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0" name="TextBox 9"/>
              <p:cNvSpPr txBox="1"/>
              <p:nvPr/>
            </p:nvSpPr>
            <p:spPr>
              <a:xfrm>
                <a:off x="3605150" y="1862448"/>
                <a:ext cx="431470" cy="491096"/>
              </a:xfrm>
              <a:prstGeom prst="rect">
                <a:avLst/>
              </a:prstGeom>
              <a:noFill/>
            </p:spPr>
            <p:txBody>
              <a:bodyPr wrap="square" rtlCol="0">
                <a:spAutoFit/>
              </a:bodyPr>
              <a:lstStyle/>
              <a:p>
                <a:r>
                  <a:rPr lang="en-US" b="1" dirty="0" smtClean="0">
                    <a:solidFill>
                      <a:srgbClr val="FF0000"/>
                    </a:solidFill>
                  </a:rPr>
                  <a:t>·</a:t>
                </a:r>
                <a14:m>
                  <m:oMath xmlns:m="http://schemas.openxmlformats.org/officeDocument/2006/math">
                    <m:f>
                      <m:fPr>
                        <m:ctrlPr>
                          <a:rPr lang="en-US" b="1" i="1">
                            <a:solidFill>
                              <a:srgbClr val="FF0000"/>
                            </a:solidFill>
                            <a:latin typeface="Cambria Math"/>
                          </a:rPr>
                        </m:ctrlPr>
                      </m:fPr>
                      <m:num>
                        <m:r>
                          <a:rPr lang="en-US" b="1" i="1">
                            <a:solidFill>
                              <a:srgbClr val="FF0000"/>
                            </a:solidFill>
                            <a:latin typeface="Cambria Math"/>
                          </a:rPr>
                          <m:t>𝟏</m:t>
                        </m:r>
                      </m:num>
                      <m:den>
                        <m:r>
                          <a:rPr lang="en-US" b="1" i="1">
                            <a:solidFill>
                              <a:srgbClr val="FF0000"/>
                            </a:solidFill>
                            <a:latin typeface="Cambria Math"/>
                          </a:rPr>
                          <m:t>𝟒</m:t>
                        </m:r>
                      </m:den>
                    </m:f>
                  </m:oMath>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605150" y="1862448"/>
                <a:ext cx="431470" cy="491096"/>
              </a:xfrm>
              <a:prstGeom prst="rect">
                <a:avLst/>
              </a:prstGeom>
              <a:blipFill rotWithShape="1">
                <a:blip r:embed="rId5"/>
                <a:stretch>
                  <a:fillRect l="-11268" b="-7500"/>
                </a:stretch>
              </a:blipFill>
            </p:spPr>
            <p:txBody>
              <a:bodyPr/>
              <a:lstStyle/>
              <a:p>
                <a:r>
                  <a:rPr lang="en-US">
                    <a:noFill/>
                  </a:rPr>
                  <a:t> </a:t>
                </a:r>
              </a:p>
            </p:txBody>
          </p:sp>
        </mc:Fallback>
      </mc:AlternateContent>
      <p:sp>
        <p:nvSpPr>
          <p:cNvPr id="11" name="Curved Left Arrow 10"/>
          <p:cNvSpPr/>
          <p:nvPr/>
        </p:nvSpPr>
        <p:spPr>
          <a:xfrm>
            <a:off x="1959925" y="1881407"/>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a:off x="2728849" y="1910938"/>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p:cNvSpPr txBox="1"/>
              <p:nvPr/>
            </p:nvSpPr>
            <p:spPr>
              <a:xfrm>
                <a:off x="2895600" y="1848593"/>
                <a:ext cx="431470" cy="491096"/>
              </a:xfrm>
              <a:prstGeom prst="rect">
                <a:avLst/>
              </a:prstGeom>
              <a:noFill/>
            </p:spPr>
            <p:txBody>
              <a:bodyPr wrap="square" rtlCol="0">
                <a:spAutoFit/>
              </a:bodyPr>
              <a:lstStyle/>
              <a:p>
                <a:r>
                  <a:rPr lang="en-US" b="1" dirty="0" smtClean="0">
                    <a:solidFill>
                      <a:srgbClr val="FF0000"/>
                    </a:solidFill>
                  </a:rPr>
                  <a:t>·</a:t>
                </a:r>
                <a14:m>
                  <m:oMath xmlns:m="http://schemas.openxmlformats.org/officeDocument/2006/math">
                    <m:f>
                      <m:fPr>
                        <m:ctrlPr>
                          <a:rPr lang="en-US" b="1" i="1">
                            <a:solidFill>
                              <a:srgbClr val="FF0000"/>
                            </a:solidFill>
                            <a:latin typeface="Cambria Math"/>
                          </a:rPr>
                        </m:ctrlPr>
                      </m:fPr>
                      <m:num>
                        <m:r>
                          <a:rPr lang="en-US" b="1" i="1">
                            <a:solidFill>
                              <a:srgbClr val="FF0000"/>
                            </a:solidFill>
                            <a:latin typeface="Cambria Math"/>
                          </a:rPr>
                          <m:t>𝟏</m:t>
                        </m:r>
                      </m:num>
                      <m:den>
                        <m:r>
                          <a:rPr lang="en-US" b="1" i="1">
                            <a:solidFill>
                              <a:srgbClr val="FF0000"/>
                            </a:solidFill>
                            <a:latin typeface="Cambria Math"/>
                          </a:rPr>
                          <m:t>𝟒</m:t>
                        </m:r>
                      </m:den>
                    </m:f>
                  </m:oMath>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895600" y="1848593"/>
                <a:ext cx="431470" cy="491096"/>
              </a:xfrm>
              <a:prstGeom prst="rect">
                <a:avLst/>
              </a:prstGeom>
              <a:blipFill rotWithShape="1">
                <a:blip r:embed="rId6"/>
                <a:stretch>
                  <a:fillRect l="-11268"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05398" y="1869532"/>
                <a:ext cx="431470" cy="491096"/>
              </a:xfrm>
              <a:prstGeom prst="rect">
                <a:avLst/>
              </a:prstGeom>
              <a:noFill/>
            </p:spPr>
            <p:txBody>
              <a:bodyPr wrap="square" rtlCol="0">
                <a:spAutoFit/>
              </a:bodyPr>
              <a:lstStyle/>
              <a:p>
                <a:r>
                  <a:rPr lang="en-US" b="1" dirty="0" smtClean="0">
                    <a:solidFill>
                      <a:srgbClr val="FF0000"/>
                    </a:solidFill>
                  </a:rPr>
                  <a:t>·</a:t>
                </a:r>
                <a14:m>
                  <m:oMath xmlns:m="http://schemas.openxmlformats.org/officeDocument/2006/math">
                    <m:f>
                      <m:fPr>
                        <m:ctrlPr>
                          <a:rPr lang="en-US" b="1" i="1">
                            <a:solidFill>
                              <a:srgbClr val="FF0000"/>
                            </a:solidFill>
                            <a:latin typeface="Cambria Math"/>
                          </a:rPr>
                        </m:ctrlPr>
                      </m:fPr>
                      <m:num>
                        <m:r>
                          <a:rPr lang="en-US" b="1" i="1">
                            <a:solidFill>
                              <a:srgbClr val="FF0000"/>
                            </a:solidFill>
                            <a:latin typeface="Cambria Math"/>
                          </a:rPr>
                          <m:t>𝟏</m:t>
                        </m:r>
                      </m:num>
                      <m:den>
                        <m:r>
                          <a:rPr lang="en-US" b="1" i="1">
                            <a:solidFill>
                              <a:srgbClr val="FF0000"/>
                            </a:solidFill>
                            <a:latin typeface="Cambria Math"/>
                          </a:rPr>
                          <m:t>𝟒</m:t>
                        </m:r>
                      </m:den>
                    </m:f>
                  </m:oMath>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105398" y="1869532"/>
                <a:ext cx="431470" cy="491096"/>
              </a:xfrm>
              <a:prstGeom prst="rect">
                <a:avLst/>
              </a:prstGeom>
              <a:blipFill rotWithShape="1">
                <a:blip r:embed="rId7"/>
                <a:stretch>
                  <a:fillRect l="-11268" b="-7500"/>
                </a:stretch>
              </a:blipFill>
            </p:spPr>
            <p:txBody>
              <a:bodyPr/>
              <a:lstStyle/>
              <a:p>
                <a:r>
                  <a:rPr lang="en-US">
                    <a:noFill/>
                  </a:rPr>
                  <a:t> </a:t>
                </a:r>
              </a:p>
            </p:txBody>
          </p:sp>
        </mc:Fallback>
      </mc:AlternateContent>
    </p:spTree>
    <p:extLst>
      <p:ext uri="{BB962C8B-B14F-4D97-AF65-F5344CB8AC3E}">
        <p14:creationId xmlns:p14="http://schemas.microsoft.com/office/powerpoint/2010/main" val="377623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1" grpId="0" animBg="1"/>
      <p:bldP spid="12" grpId="0" animBg="1"/>
      <p:bldP spid="13"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76</a:t>
            </a:fld>
            <a:endParaRPr lang="en-US" dirty="0"/>
          </a:p>
        </p:txBody>
      </p:sp>
      <p:sp>
        <p:nvSpPr>
          <p:cNvPr id="3" name="Rectangle 2"/>
          <p:cNvSpPr/>
          <p:nvPr/>
        </p:nvSpPr>
        <p:spPr>
          <a:xfrm>
            <a:off x="609600" y="1600200"/>
            <a:ext cx="8001000" cy="2862322"/>
          </a:xfrm>
          <a:prstGeom prst="rect">
            <a:avLst/>
          </a:prstGeom>
        </p:spPr>
        <p:txBody>
          <a:bodyPr wrap="square">
            <a:spAutoFit/>
          </a:bodyPr>
          <a:lstStyle/>
          <a:p>
            <a:pPr lvl="0"/>
            <a:r>
              <a:rPr lang="en-US" sz="3600" dirty="0">
                <a:latin typeface="Calibri" panose="020F0502020204030204" pitchFamily="34" charset="0"/>
              </a:rPr>
              <a:t>Owen is 4 years younger than his sister, Stephanie.  Write an </a:t>
            </a:r>
            <a:r>
              <a:rPr lang="en-US" sz="3600" b="1" dirty="0">
                <a:solidFill>
                  <a:srgbClr val="00B050"/>
                </a:solidFill>
                <a:latin typeface="Calibri" panose="020F0502020204030204" pitchFamily="34" charset="0"/>
              </a:rPr>
              <a:t>equation</a:t>
            </a:r>
            <a:r>
              <a:rPr lang="en-US" sz="3600" dirty="0">
                <a:latin typeface="Calibri" panose="020F0502020204030204" pitchFamily="34" charset="0"/>
              </a:rPr>
              <a:t> to represent the </a:t>
            </a:r>
            <a:r>
              <a:rPr lang="en-US" sz="3600" b="1" dirty="0">
                <a:solidFill>
                  <a:srgbClr val="00B050"/>
                </a:solidFill>
                <a:latin typeface="Calibri" panose="020F0502020204030204" pitchFamily="34" charset="0"/>
              </a:rPr>
              <a:t>additive relationship </a:t>
            </a:r>
            <a:r>
              <a:rPr lang="en-US" sz="3600" dirty="0">
                <a:latin typeface="Calibri" panose="020F0502020204030204" pitchFamily="34" charset="0"/>
              </a:rPr>
              <a:t>between </a:t>
            </a:r>
            <a:r>
              <a:rPr lang="en-US" sz="3600" dirty="0" smtClean="0">
                <a:latin typeface="Calibri" panose="020F0502020204030204" pitchFamily="34" charset="0"/>
              </a:rPr>
              <a:t>Stephanie’s </a:t>
            </a:r>
            <a:r>
              <a:rPr lang="en-US" sz="3600" dirty="0">
                <a:latin typeface="Calibri" panose="020F0502020204030204" pitchFamily="34" charset="0"/>
              </a:rPr>
              <a:t>age, </a:t>
            </a:r>
            <a:r>
              <a:rPr lang="en-US" sz="3600" i="1" dirty="0">
                <a:latin typeface="Calibri" panose="020F0502020204030204" pitchFamily="34" charset="0"/>
              </a:rPr>
              <a:t>x</a:t>
            </a:r>
            <a:r>
              <a:rPr lang="en-US" sz="3600" dirty="0">
                <a:latin typeface="Calibri" panose="020F0502020204030204" pitchFamily="34" charset="0"/>
              </a:rPr>
              <a:t>, and Owen’s age, </a:t>
            </a:r>
            <a:r>
              <a:rPr lang="en-US" sz="3600" i="1" dirty="0">
                <a:latin typeface="Calibri" panose="020F0502020204030204" pitchFamily="34" charset="0"/>
              </a:rPr>
              <a:t>y</a:t>
            </a:r>
            <a:r>
              <a:rPr lang="en-US" sz="3600" dirty="0">
                <a:latin typeface="Calibri" panose="020F0502020204030204" pitchFamily="34" charset="0"/>
              </a:rPr>
              <a:t>.</a:t>
            </a:r>
          </a:p>
        </p:txBody>
      </p:sp>
      <p:sp>
        <p:nvSpPr>
          <p:cNvPr id="4" name="TextBox 3"/>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7 Patterns, Functions and Algebra</a:t>
            </a:r>
            <a:endParaRPr lang="en-US" sz="3600" b="1" dirty="0">
              <a:latin typeface="Calibri" panose="020F0502020204030204" pitchFamily="34" charset="0"/>
            </a:endParaRPr>
          </a:p>
        </p:txBody>
      </p:sp>
    </p:spTree>
    <p:extLst>
      <p:ext uri="{BB962C8B-B14F-4D97-AF65-F5344CB8AC3E}">
        <p14:creationId xmlns:p14="http://schemas.microsoft.com/office/powerpoint/2010/main" val="2303633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77</a:t>
            </a:fld>
            <a:endParaRPr lang="en-US" dirty="0"/>
          </a:p>
        </p:txBody>
      </p:sp>
      <p:sp>
        <p:nvSpPr>
          <p:cNvPr id="4" name="TextBox 3"/>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7 Patterns, Functions and Algebra</a:t>
            </a:r>
            <a:endParaRPr lang="en-US" sz="3600" b="1" dirty="0">
              <a:latin typeface="Calibri" panose="020F0502020204030204" pitchFamily="34" charset="0"/>
            </a:endParaRPr>
          </a:p>
        </p:txBody>
      </p:sp>
      <p:sp>
        <p:nvSpPr>
          <p:cNvPr id="5" name="Rectangle 4"/>
          <p:cNvSpPr/>
          <p:nvPr/>
        </p:nvSpPr>
        <p:spPr>
          <a:xfrm>
            <a:off x="685800" y="2438400"/>
            <a:ext cx="7848600" cy="4154984"/>
          </a:xfrm>
          <a:prstGeom prst="rect">
            <a:avLst/>
          </a:prstGeom>
        </p:spPr>
        <p:txBody>
          <a:bodyPr wrap="square">
            <a:spAutoFit/>
          </a:bodyPr>
          <a:lstStyle/>
          <a:p>
            <a:r>
              <a:rPr lang="en-US" sz="2400" dirty="0">
                <a:latin typeface="Calibri" panose="020F0502020204030204" pitchFamily="34" charset="0"/>
              </a:rPr>
              <a:t>To find the additive value in this situation, we can </a:t>
            </a:r>
            <a:r>
              <a:rPr lang="en-US" sz="2400" dirty="0" smtClean="0">
                <a:latin typeface="Calibri" panose="020F0502020204030204" pitchFamily="34" charset="0"/>
              </a:rPr>
              <a:t>find </a:t>
            </a:r>
            <a:r>
              <a:rPr lang="en-US" sz="2400" dirty="0">
                <a:latin typeface="Calibri" panose="020F0502020204030204" pitchFamily="34" charset="0"/>
              </a:rPr>
              <a:t>the differences between </a:t>
            </a:r>
            <a:r>
              <a:rPr lang="en-US" sz="2400" i="1" dirty="0">
                <a:latin typeface="Calibri" panose="020F0502020204030204" pitchFamily="34" charset="0"/>
              </a:rPr>
              <a:t>y</a:t>
            </a:r>
            <a:r>
              <a:rPr lang="en-US" sz="2400" dirty="0">
                <a:latin typeface="Calibri" panose="020F0502020204030204" pitchFamily="34" charset="0"/>
              </a:rPr>
              <a:t> </a:t>
            </a:r>
            <a:r>
              <a:rPr lang="en-US" sz="2400" dirty="0" smtClean="0">
                <a:latin typeface="Calibri" panose="020F0502020204030204" pitchFamily="34" charset="0"/>
              </a:rPr>
              <a:t>and </a:t>
            </a:r>
            <a:r>
              <a:rPr lang="en-US" sz="2400" i="1" dirty="0">
                <a:latin typeface="Calibri" panose="020F0502020204030204" pitchFamily="34" charset="0"/>
              </a:rPr>
              <a:t>x</a:t>
            </a:r>
            <a:r>
              <a:rPr lang="en-US" sz="2400" dirty="0">
                <a:latin typeface="Calibri" panose="020F0502020204030204" pitchFamily="34" charset="0"/>
              </a:rPr>
              <a:t> for each pair of quantities. That is</a:t>
            </a:r>
            <a:r>
              <a:rPr lang="en-US" sz="2400" dirty="0" smtClean="0">
                <a:latin typeface="Calibri" panose="020F0502020204030204" pitchFamily="34" charset="0"/>
              </a:rPr>
              <a:t>,</a:t>
            </a:r>
          </a:p>
          <a:p>
            <a:endParaRPr lang="en-US" sz="2400" dirty="0">
              <a:latin typeface="Calibri" panose="020F0502020204030204" pitchFamily="34" charset="0"/>
            </a:endParaRPr>
          </a:p>
          <a:p>
            <a:r>
              <a:rPr lang="en-US" sz="2400" dirty="0" smtClean="0">
                <a:latin typeface="Calibri" panose="020F0502020204030204" pitchFamily="34" charset="0"/>
              </a:rPr>
              <a:t>  8 </a:t>
            </a:r>
            <a:r>
              <a:rPr lang="en-US" sz="2400" dirty="0" smtClean="0">
                <a:solidFill>
                  <a:srgbClr val="FF0000"/>
                </a:solidFill>
                <a:latin typeface="Calibri" panose="020F0502020204030204" pitchFamily="34" charset="0"/>
              </a:rPr>
              <a:t>– 4</a:t>
            </a:r>
            <a:r>
              <a:rPr lang="en-US" sz="2400" dirty="0" smtClean="0">
                <a:latin typeface="Calibri" panose="020F0502020204030204" pitchFamily="34" charset="0"/>
              </a:rPr>
              <a:t> = 4</a:t>
            </a:r>
          </a:p>
          <a:p>
            <a:r>
              <a:rPr lang="en-US" sz="2400" dirty="0" smtClean="0">
                <a:latin typeface="Calibri" panose="020F0502020204030204" pitchFamily="34" charset="0"/>
              </a:rPr>
              <a:t>10 </a:t>
            </a:r>
            <a:r>
              <a:rPr lang="en-US" sz="2400" dirty="0">
                <a:solidFill>
                  <a:srgbClr val="FF0000"/>
                </a:solidFill>
                <a:latin typeface="Calibri" panose="020F0502020204030204" pitchFamily="34" charset="0"/>
              </a:rPr>
              <a:t>– 4</a:t>
            </a:r>
            <a:r>
              <a:rPr lang="en-US" sz="2400" dirty="0">
                <a:latin typeface="Calibri" panose="020F0502020204030204" pitchFamily="34" charset="0"/>
              </a:rPr>
              <a:t> = </a:t>
            </a:r>
            <a:r>
              <a:rPr lang="en-US" sz="2400" dirty="0" smtClean="0">
                <a:latin typeface="Calibri" panose="020F0502020204030204" pitchFamily="34" charset="0"/>
              </a:rPr>
              <a:t>6</a:t>
            </a:r>
          </a:p>
          <a:p>
            <a:r>
              <a:rPr lang="en-US" sz="2400" dirty="0" smtClean="0">
                <a:latin typeface="Calibri" panose="020F0502020204030204" pitchFamily="34" charset="0"/>
              </a:rPr>
              <a:t>15 </a:t>
            </a:r>
            <a:r>
              <a:rPr lang="en-US" sz="2400" dirty="0">
                <a:solidFill>
                  <a:srgbClr val="FF0000"/>
                </a:solidFill>
                <a:latin typeface="Calibri" panose="020F0502020204030204" pitchFamily="34" charset="0"/>
              </a:rPr>
              <a:t>– 4</a:t>
            </a:r>
            <a:r>
              <a:rPr lang="en-US" sz="2400" dirty="0">
                <a:latin typeface="Calibri" panose="020F0502020204030204" pitchFamily="34" charset="0"/>
              </a:rPr>
              <a:t> = </a:t>
            </a:r>
            <a:r>
              <a:rPr lang="en-US" sz="2400" dirty="0" smtClean="0">
                <a:latin typeface="Calibri" panose="020F0502020204030204" pitchFamily="34" charset="0"/>
              </a:rPr>
              <a:t>11</a:t>
            </a:r>
          </a:p>
          <a:p>
            <a:r>
              <a:rPr lang="en-US" sz="2400" dirty="0" smtClean="0">
                <a:latin typeface="Calibri" panose="020F0502020204030204" pitchFamily="34" charset="0"/>
              </a:rPr>
              <a:t>25 </a:t>
            </a:r>
            <a:r>
              <a:rPr lang="en-US" sz="2400" dirty="0">
                <a:solidFill>
                  <a:srgbClr val="FF0000"/>
                </a:solidFill>
                <a:latin typeface="Calibri" panose="020F0502020204030204" pitchFamily="34" charset="0"/>
              </a:rPr>
              <a:t>– 4</a:t>
            </a:r>
            <a:r>
              <a:rPr lang="en-US" sz="2400" dirty="0">
                <a:latin typeface="Calibri" panose="020F0502020204030204" pitchFamily="34" charset="0"/>
              </a:rPr>
              <a:t> = </a:t>
            </a:r>
            <a:r>
              <a:rPr lang="en-US" sz="2400" dirty="0" smtClean="0">
                <a:latin typeface="Calibri" panose="020F0502020204030204" pitchFamily="34" charset="0"/>
              </a:rPr>
              <a:t>21</a:t>
            </a:r>
            <a:endParaRPr lang="en-US" sz="2400" dirty="0">
              <a:latin typeface="Calibri" panose="020F0502020204030204" pitchFamily="34" charset="0"/>
            </a:endParaRPr>
          </a:p>
          <a:p>
            <a:endParaRPr lang="en-US" sz="2400" dirty="0">
              <a:latin typeface="Calibri" panose="020F0502020204030204" pitchFamily="34" charset="0"/>
            </a:endParaRPr>
          </a:p>
          <a:p>
            <a:r>
              <a:rPr lang="en-US" sz="2400" dirty="0" smtClean="0">
                <a:latin typeface="Calibri" panose="020F0502020204030204" pitchFamily="34" charset="0"/>
              </a:rPr>
              <a:t>Since </a:t>
            </a:r>
            <a:r>
              <a:rPr lang="en-US" sz="2400" dirty="0">
                <a:latin typeface="Calibri" panose="020F0502020204030204" pitchFamily="34" charset="0"/>
              </a:rPr>
              <a:t>the additive value here is -4, the equation representing this situation is </a:t>
            </a:r>
            <a:r>
              <a:rPr lang="en-US" sz="2400" i="1" dirty="0">
                <a:solidFill>
                  <a:srgbClr val="00B050"/>
                </a:solidFill>
                <a:latin typeface="Calibri" panose="020F0502020204030204" pitchFamily="34" charset="0"/>
              </a:rPr>
              <a:t>y = x </a:t>
            </a:r>
            <a:r>
              <a:rPr lang="en-US" sz="2400" dirty="0">
                <a:solidFill>
                  <a:srgbClr val="00B050"/>
                </a:solidFill>
                <a:latin typeface="Calibri" panose="020F0502020204030204" pitchFamily="34" charset="0"/>
              </a:rPr>
              <a:t>+ -4 </a:t>
            </a:r>
            <a:r>
              <a:rPr lang="en-US" sz="2400" dirty="0">
                <a:latin typeface="Calibri" panose="020F0502020204030204" pitchFamily="34" charset="0"/>
              </a:rPr>
              <a:t>or</a:t>
            </a:r>
            <a:r>
              <a:rPr lang="en-US" sz="2400" dirty="0">
                <a:solidFill>
                  <a:srgbClr val="00B050"/>
                </a:solidFill>
                <a:latin typeface="Calibri" panose="020F0502020204030204" pitchFamily="34" charset="0"/>
              </a:rPr>
              <a:t> </a:t>
            </a:r>
            <a:r>
              <a:rPr lang="en-US" sz="2400" i="1" dirty="0">
                <a:solidFill>
                  <a:srgbClr val="00B050"/>
                </a:solidFill>
                <a:latin typeface="Calibri" panose="020F0502020204030204" pitchFamily="34" charset="0"/>
              </a:rPr>
              <a:t>y = x </a:t>
            </a:r>
            <a:r>
              <a:rPr lang="en-US" sz="2400" dirty="0">
                <a:solidFill>
                  <a:srgbClr val="00B050"/>
                </a:solidFill>
                <a:latin typeface="Calibri" panose="020F0502020204030204" pitchFamily="34" charset="0"/>
              </a:rPr>
              <a:t>– 4</a:t>
            </a:r>
            <a:r>
              <a:rPr lang="en-US" sz="2400" dirty="0">
                <a:latin typeface="Calibri" panose="020F0502020204030204" pitchFamily="34"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74148"/>
            <a:ext cx="645245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a:off x="4460175" y="1739054"/>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Left Arrow 7"/>
          <p:cNvSpPr/>
          <p:nvPr/>
        </p:nvSpPr>
        <p:spPr>
          <a:xfrm>
            <a:off x="5410200" y="1739054"/>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621975" y="1807283"/>
            <a:ext cx="533400" cy="338554"/>
          </a:xfrm>
          <a:prstGeom prst="rect">
            <a:avLst/>
          </a:prstGeom>
          <a:noFill/>
        </p:spPr>
        <p:txBody>
          <a:bodyPr wrap="square" rtlCol="0">
            <a:spAutoFit/>
          </a:bodyPr>
          <a:lstStyle/>
          <a:p>
            <a:r>
              <a:rPr lang="en-US" sz="1600" b="1" dirty="0" smtClean="0">
                <a:solidFill>
                  <a:srgbClr val="FF0000"/>
                </a:solidFill>
              </a:rPr>
              <a:t>- 4</a:t>
            </a:r>
            <a:endParaRPr lang="en-US" sz="1600" b="1" dirty="0">
              <a:solidFill>
                <a:srgbClr val="FF0000"/>
              </a:solidFill>
            </a:endParaRPr>
          </a:p>
        </p:txBody>
      </p:sp>
      <p:sp>
        <p:nvSpPr>
          <p:cNvPr id="10" name="TextBox 9"/>
          <p:cNvSpPr txBox="1"/>
          <p:nvPr/>
        </p:nvSpPr>
        <p:spPr>
          <a:xfrm>
            <a:off x="5579914" y="1808580"/>
            <a:ext cx="533400" cy="338554"/>
          </a:xfrm>
          <a:prstGeom prst="rect">
            <a:avLst/>
          </a:prstGeom>
          <a:noFill/>
        </p:spPr>
        <p:txBody>
          <a:bodyPr wrap="square" rtlCol="0">
            <a:spAutoFit/>
          </a:bodyPr>
          <a:lstStyle/>
          <a:p>
            <a:r>
              <a:rPr lang="en-US" sz="1600" b="1" dirty="0" smtClean="0">
                <a:solidFill>
                  <a:srgbClr val="FF0000"/>
                </a:solidFill>
              </a:rPr>
              <a:t>- 4</a:t>
            </a:r>
            <a:endParaRPr lang="en-US" sz="1600" b="1" dirty="0">
              <a:solidFill>
                <a:srgbClr val="FF0000"/>
              </a:solidFill>
            </a:endParaRPr>
          </a:p>
        </p:txBody>
      </p:sp>
      <p:sp>
        <p:nvSpPr>
          <p:cNvPr id="11" name="Curved Left Arrow 10"/>
          <p:cNvSpPr/>
          <p:nvPr/>
        </p:nvSpPr>
        <p:spPr>
          <a:xfrm>
            <a:off x="6248400" y="1770401"/>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a:off x="7086600" y="1750929"/>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6398325" y="1807283"/>
            <a:ext cx="533400" cy="338554"/>
          </a:xfrm>
          <a:prstGeom prst="rect">
            <a:avLst/>
          </a:prstGeom>
          <a:noFill/>
        </p:spPr>
        <p:txBody>
          <a:bodyPr wrap="square" rtlCol="0">
            <a:spAutoFit/>
          </a:bodyPr>
          <a:lstStyle/>
          <a:p>
            <a:r>
              <a:rPr lang="en-US" sz="1600" b="1" dirty="0" smtClean="0">
                <a:solidFill>
                  <a:srgbClr val="FF0000"/>
                </a:solidFill>
              </a:rPr>
              <a:t>- 4</a:t>
            </a:r>
            <a:endParaRPr lang="en-US" sz="1600" b="1" dirty="0">
              <a:solidFill>
                <a:srgbClr val="FF0000"/>
              </a:solidFill>
            </a:endParaRPr>
          </a:p>
        </p:txBody>
      </p:sp>
      <p:sp>
        <p:nvSpPr>
          <p:cNvPr id="14" name="TextBox 13"/>
          <p:cNvSpPr txBox="1"/>
          <p:nvPr/>
        </p:nvSpPr>
        <p:spPr>
          <a:xfrm>
            <a:off x="7271355" y="1783533"/>
            <a:ext cx="533400" cy="338554"/>
          </a:xfrm>
          <a:prstGeom prst="rect">
            <a:avLst/>
          </a:prstGeom>
          <a:noFill/>
        </p:spPr>
        <p:txBody>
          <a:bodyPr wrap="square" rtlCol="0">
            <a:spAutoFit/>
          </a:bodyPr>
          <a:lstStyle/>
          <a:p>
            <a:r>
              <a:rPr lang="en-US" sz="1600" b="1" dirty="0" smtClean="0">
                <a:solidFill>
                  <a:srgbClr val="FF0000"/>
                </a:solidFill>
              </a:rPr>
              <a:t>- 4</a:t>
            </a:r>
            <a:endParaRPr lang="en-US" sz="1600" b="1" dirty="0">
              <a:solidFill>
                <a:srgbClr val="FF0000"/>
              </a:solidFill>
            </a:endParaRPr>
          </a:p>
        </p:txBody>
      </p:sp>
    </p:spTree>
    <p:extLst>
      <p:ext uri="{BB962C8B-B14F-4D97-AF65-F5344CB8AC3E}">
        <p14:creationId xmlns:p14="http://schemas.microsoft.com/office/powerpoint/2010/main" val="4119906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10" grpId="0"/>
      <p:bldP spid="11" grpId="0" animBg="1"/>
      <p:bldP spid="12" grpId="0" animBg="1"/>
      <p:bldP spid="13" grpId="0"/>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78</a:t>
            </a:fld>
            <a:endParaRPr lang="en-US" dirty="0"/>
          </a:p>
        </p:txBody>
      </p:sp>
      <p:sp>
        <p:nvSpPr>
          <p:cNvPr id="3" name="TextBox 2"/>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8 Patterns, Functions and Algebra</a:t>
            </a:r>
            <a:endParaRPr lang="en-US" sz="3600" b="1" dirty="0">
              <a:latin typeface="Calibri" panose="020F0502020204030204" pitchFamily="34" charset="0"/>
            </a:endParaRPr>
          </a:p>
        </p:txBody>
      </p:sp>
      <p:sp>
        <p:nvSpPr>
          <p:cNvPr id="5" name="Rectangle 4"/>
          <p:cNvSpPr/>
          <p:nvPr/>
        </p:nvSpPr>
        <p:spPr>
          <a:xfrm>
            <a:off x="685800" y="1353029"/>
            <a:ext cx="7467600" cy="4878259"/>
          </a:xfrm>
          <a:prstGeom prst="rect">
            <a:avLst/>
          </a:prstGeom>
        </p:spPr>
        <p:txBody>
          <a:bodyPr wrap="square">
            <a:spAutoFit/>
          </a:bodyPr>
          <a:lstStyle/>
          <a:p>
            <a:pPr fontAlgn="base">
              <a:spcBef>
                <a:spcPts val="600"/>
              </a:spcBef>
              <a:spcAft>
                <a:spcPct val="0"/>
              </a:spcAft>
            </a:pPr>
            <a:r>
              <a:rPr lang="en-US" sz="2200" b="1" dirty="0" smtClean="0">
                <a:latin typeface="Calibri" pitchFamily="34" charset="0"/>
              </a:rPr>
              <a:t>SOL 8.16 The student will</a:t>
            </a:r>
          </a:p>
          <a:p>
            <a:pPr marL="457200" lvl="0" indent="-457200">
              <a:spcBef>
                <a:spcPts val="600"/>
              </a:spcBef>
              <a:buFont typeface="+mj-lt"/>
              <a:buAutoNum type="alphaLcParenR"/>
            </a:pPr>
            <a:r>
              <a:rPr lang="en-US" sz="2200" b="1" dirty="0">
                <a:latin typeface="Calibri" panose="020F0502020204030204" pitchFamily="34" charset="0"/>
              </a:rPr>
              <a:t>recognize and describe the graph of a linear function whose slope is positive, negative, or zero</a:t>
            </a:r>
            <a:r>
              <a:rPr lang="en-US" sz="2200" b="1" dirty="0" smtClean="0">
                <a:latin typeface="Calibri" panose="020F0502020204030204" pitchFamily="34" charset="0"/>
              </a:rPr>
              <a:t>;</a:t>
            </a:r>
          </a:p>
          <a:p>
            <a:pPr marL="457200" lvl="0" indent="-457200">
              <a:spcBef>
                <a:spcPts val="600"/>
              </a:spcBef>
              <a:buFont typeface="+mj-lt"/>
              <a:buAutoNum type="alphaLcParenR"/>
            </a:pPr>
            <a:r>
              <a:rPr lang="en-US" sz="2200" b="1" dirty="0" smtClean="0">
                <a:latin typeface="Calibri" panose="020F0502020204030204" pitchFamily="34" charset="0"/>
              </a:rPr>
              <a:t>identify </a:t>
            </a:r>
            <a:r>
              <a:rPr lang="en-US" sz="2200" b="1" dirty="0">
                <a:latin typeface="Calibri" panose="020F0502020204030204" pitchFamily="34" charset="0"/>
              </a:rPr>
              <a:t>the slope and y-intercept of a linear function, given a table of values, a graph or an equation in </a:t>
            </a:r>
            <a:r>
              <a:rPr lang="en-US" sz="2200" b="1" i="1" dirty="0">
                <a:latin typeface="Calibri" panose="020F0502020204030204" pitchFamily="34" charset="0"/>
              </a:rPr>
              <a:t>y </a:t>
            </a:r>
            <a:r>
              <a:rPr lang="en-US" sz="2200" b="1" dirty="0">
                <a:latin typeface="Calibri" panose="020F0502020204030204" pitchFamily="34" charset="0"/>
              </a:rPr>
              <a:t>=</a:t>
            </a:r>
            <a:r>
              <a:rPr lang="en-US" sz="2200" b="1" i="1" dirty="0">
                <a:latin typeface="Calibri" panose="020F0502020204030204" pitchFamily="34" charset="0"/>
              </a:rPr>
              <a:t> mx </a:t>
            </a:r>
            <a:r>
              <a:rPr lang="en-US" sz="2200" b="1" dirty="0">
                <a:latin typeface="Calibri" panose="020F0502020204030204" pitchFamily="34" charset="0"/>
              </a:rPr>
              <a:t>+ </a:t>
            </a:r>
            <a:r>
              <a:rPr lang="en-US" sz="2200" b="1" i="1" dirty="0">
                <a:latin typeface="Calibri" panose="020F0502020204030204" pitchFamily="34" charset="0"/>
              </a:rPr>
              <a:t>b</a:t>
            </a:r>
            <a:r>
              <a:rPr lang="en-US" sz="2200" b="1" dirty="0">
                <a:latin typeface="Calibri" panose="020F0502020204030204" pitchFamily="34" charset="0"/>
              </a:rPr>
              <a:t> </a:t>
            </a:r>
            <a:r>
              <a:rPr lang="en-US" sz="2200" b="1" dirty="0" smtClean="0">
                <a:latin typeface="Calibri" panose="020F0502020204030204" pitchFamily="34" charset="0"/>
              </a:rPr>
              <a:t>form;</a:t>
            </a:r>
          </a:p>
          <a:p>
            <a:pPr marL="457200" lvl="0" indent="-457200">
              <a:spcBef>
                <a:spcPts val="600"/>
              </a:spcBef>
              <a:buFont typeface="+mj-lt"/>
              <a:buAutoNum type="alphaLcParenR"/>
            </a:pPr>
            <a:r>
              <a:rPr lang="en-US" sz="2200" b="1" dirty="0" smtClean="0">
                <a:latin typeface="Calibri" panose="020F0502020204030204" pitchFamily="34" charset="0"/>
              </a:rPr>
              <a:t>determine the </a:t>
            </a:r>
            <a:r>
              <a:rPr lang="en-US" sz="2200" b="1" dirty="0">
                <a:latin typeface="Calibri" panose="020F0502020204030204" pitchFamily="34" charset="0"/>
              </a:rPr>
              <a:t>independent and dependent variable, given a practical situation modeled by a linear function</a:t>
            </a:r>
            <a:r>
              <a:rPr lang="en-US" sz="2200" b="1" dirty="0" smtClean="0">
                <a:latin typeface="Calibri" panose="020F0502020204030204" pitchFamily="34" charset="0"/>
              </a:rPr>
              <a:t>;</a:t>
            </a:r>
          </a:p>
          <a:p>
            <a:pPr marL="457200" lvl="0" indent="-457200">
              <a:spcBef>
                <a:spcPts val="600"/>
              </a:spcBef>
              <a:buFont typeface="+mj-lt"/>
              <a:buAutoNum type="alphaLcParenR"/>
            </a:pPr>
            <a:r>
              <a:rPr lang="en-US" sz="2200" b="1" dirty="0" smtClean="0">
                <a:latin typeface="Calibri" panose="020F0502020204030204" pitchFamily="34" charset="0"/>
              </a:rPr>
              <a:t>graph a </a:t>
            </a:r>
            <a:r>
              <a:rPr lang="en-US" sz="2200" b="1" dirty="0">
                <a:latin typeface="Calibri" panose="020F0502020204030204" pitchFamily="34" charset="0"/>
              </a:rPr>
              <a:t>linear function given an equation in </a:t>
            </a:r>
            <a:r>
              <a:rPr lang="en-US" sz="2200" b="1" i="1" dirty="0">
                <a:latin typeface="Calibri" panose="020F0502020204030204" pitchFamily="34" charset="0"/>
              </a:rPr>
              <a:t>y </a:t>
            </a:r>
            <a:r>
              <a:rPr lang="en-US" sz="2200" b="1" dirty="0">
                <a:latin typeface="Calibri" panose="020F0502020204030204" pitchFamily="34" charset="0"/>
              </a:rPr>
              <a:t>=</a:t>
            </a:r>
            <a:r>
              <a:rPr lang="en-US" sz="2200" b="1" i="1" dirty="0">
                <a:latin typeface="Calibri" panose="020F0502020204030204" pitchFamily="34" charset="0"/>
              </a:rPr>
              <a:t> mx </a:t>
            </a:r>
            <a:r>
              <a:rPr lang="en-US" sz="2200" b="1" dirty="0">
                <a:latin typeface="Calibri" panose="020F0502020204030204" pitchFamily="34" charset="0"/>
              </a:rPr>
              <a:t>+ </a:t>
            </a:r>
            <a:r>
              <a:rPr lang="en-US" sz="2200" b="1" i="1" dirty="0">
                <a:latin typeface="Calibri" panose="020F0502020204030204" pitchFamily="34" charset="0"/>
              </a:rPr>
              <a:t>b</a:t>
            </a:r>
            <a:r>
              <a:rPr lang="en-US" sz="2200" b="1" dirty="0">
                <a:latin typeface="Calibri" panose="020F0502020204030204" pitchFamily="34" charset="0"/>
              </a:rPr>
              <a:t> </a:t>
            </a:r>
            <a:r>
              <a:rPr lang="en-US" sz="2200" b="1" dirty="0" smtClean="0">
                <a:latin typeface="Calibri" panose="020F0502020204030204" pitchFamily="34" charset="0"/>
              </a:rPr>
              <a:t>form; and</a:t>
            </a:r>
          </a:p>
          <a:p>
            <a:pPr marL="457200" lvl="0" indent="-457200">
              <a:spcBef>
                <a:spcPts val="600"/>
              </a:spcBef>
              <a:buFont typeface="+mj-lt"/>
              <a:buAutoNum type="alphaLcParenR"/>
            </a:pPr>
            <a:r>
              <a:rPr lang="en-US" sz="2200" b="1" dirty="0" smtClean="0">
                <a:latin typeface="Calibri" panose="020F0502020204030204" pitchFamily="34" charset="0"/>
              </a:rPr>
              <a:t>make connections </a:t>
            </a:r>
            <a:r>
              <a:rPr lang="en-US" sz="2200" b="1" dirty="0">
                <a:latin typeface="Calibri" panose="020F0502020204030204" pitchFamily="34" charset="0"/>
              </a:rPr>
              <a:t>among representations of linear functions using verbal descriptions, tables, equations and graphs.</a:t>
            </a:r>
            <a:endParaRPr lang="en-US" sz="2200" b="1" dirty="0" smtClean="0">
              <a:latin typeface="Calibri" pitchFamily="34" charset="0"/>
            </a:endParaRPr>
          </a:p>
        </p:txBody>
      </p:sp>
    </p:spTree>
    <p:extLst>
      <p:ext uri="{BB962C8B-B14F-4D97-AF65-F5344CB8AC3E}">
        <p14:creationId xmlns:p14="http://schemas.microsoft.com/office/powerpoint/2010/main" val="282941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79</a:t>
            </a:fld>
            <a:endParaRPr lang="en-US" dirty="0"/>
          </a:p>
        </p:txBody>
      </p:sp>
      <p:sp>
        <p:nvSpPr>
          <p:cNvPr id="4" name="TextBox 3"/>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8 Patterns, Functions and Algebra</a:t>
            </a:r>
            <a:endParaRPr lang="en-US" sz="3600" b="1" dirty="0">
              <a:latin typeface="Calibri" panose="020F0502020204030204" pitchFamily="34" charset="0"/>
            </a:endParaRPr>
          </a:p>
        </p:txBody>
      </p:sp>
      <p:sp>
        <p:nvSpPr>
          <p:cNvPr id="5" name="Rectangle 4"/>
          <p:cNvSpPr/>
          <p:nvPr/>
        </p:nvSpPr>
        <p:spPr>
          <a:xfrm>
            <a:off x="609600" y="1524000"/>
            <a:ext cx="7848600" cy="2123658"/>
          </a:xfrm>
          <a:prstGeom prst="rect">
            <a:avLst/>
          </a:prstGeom>
        </p:spPr>
        <p:txBody>
          <a:bodyPr wrap="square">
            <a:spAutoFit/>
          </a:bodyPr>
          <a:lstStyle/>
          <a:p>
            <a:r>
              <a:rPr lang="en-US" sz="2800" dirty="0" smtClean="0">
                <a:latin typeface="Calibri" panose="020F0502020204030204" pitchFamily="34" charset="0"/>
              </a:rPr>
              <a:t>Determine the </a:t>
            </a:r>
            <a:r>
              <a:rPr lang="en-US" sz="2800" b="1" dirty="0" smtClean="0">
                <a:solidFill>
                  <a:srgbClr val="00B050"/>
                </a:solidFill>
                <a:latin typeface="Calibri" panose="020F0502020204030204" pitchFamily="34" charset="0"/>
              </a:rPr>
              <a:t>slope</a:t>
            </a:r>
            <a:r>
              <a:rPr lang="en-US" sz="2800" dirty="0" smtClean="0">
                <a:latin typeface="Calibri" panose="020F0502020204030204" pitchFamily="34" charset="0"/>
              </a:rPr>
              <a:t> and </a:t>
            </a:r>
            <a:r>
              <a:rPr lang="en-US" sz="2800" b="1" i="1" dirty="0" smtClean="0">
                <a:solidFill>
                  <a:srgbClr val="00B050"/>
                </a:solidFill>
                <a:latin typeface="Calibri" panose="020F0502020204030204" pitchFamily="34" charset="0"/>
              </a:rPr>
              <a:t>y</a:t>
            </a:r>
            <a:r>
              <a:rPr lang="en-US" sz="2800" b="1" dirty="0" smtClean="0">
                <a:solidFill>
                  <a:srgbClr val="00B050"/>
                </a:solidFill>
                <a:latin typeface="Calibri" panose="020F0502020204030204" pitchFamily="34" charset="0"/>
              </a:rPr>
              <a:t>-intercept</a:t>
            </a:r>
            <a:r>
              <a:rPr lang="en-US" sz="2800" dirty="0" smtClean="0">
                <a:latin typeface="Calibri" panose="020F0502020204030204" pitchFamily="34" charset="0"/>
              </a:rPr>
              <a:t> of a line with coordinates represented in the table. Write the equation of the line in </a:t>
            </a:r>
            <a:r>
              <a:rPr lang="en-US" sz="2800" b="1" i="1" dirty="0" smtClean="0">
                <a:solidFill>
                  <a:srgbClr val="00B050"/>
                </a:solidFill>
                <a:latin typeface="Calibri" panose="020F0502020204030204" pitchFamily="34" charset="0"/>
              </a:rPr>
              <a:t>y </a:t>
            </a:r>
            <a:r>
              <a:rPr lang="en-US" sz="2800" b="1" dirty="0" smtClean="0">
                <a:solidFill>
                  <a:srgbClr val="00B050"/>
                </a:solidFill>
                <a:latin typeface="Calibri" panose="020F0502020204030204" pitchFamily="34" charset="0"/>
              </a:rPr>
              <a:t> = </a:t>
            </a:r>
            <a:r>
              <a:rPr lang="en-US" sz="2800" b="1" i="1" dirty="0" smtClean="0">
                <a:solidFill>
                  <a:srgbClr val="00B050"/>
                </a:solidFill>
                <a:latin typeface="Calibri" panose="020F0502020204030204" pitchFamily="34" charset="0"/>
              </a:rPr>
              <a:t>mx</a:t>
            </a:r>
            <a:r>
              <a:rPr lang="en-US" sz="2800" b="1" dirty="0" smtClean="0">
                <a:solidFill>
                  <a:srgbClr val="00B050"/>
                </a:solidFill>
                <a:latin typeface="Calibri" panose="020F0502020204030204" pitchFamily="34" charset="0"/>
              </a:rPr>
              <a:t> + </a:t>
            </a:r>
            <a:r>
              <a:rPr lang="en-US" sz="2800" b="1" i="1" dirty="0" smtClean="0">
                <a:solidFill>
                  <a:srgbClr val="00B050"/>
                </a:solidFill>
                <a:latin typeface="Calibri" panose="020F0502020204030204" pitchFamily="34" charset="0"/>
              </a:rPr>
              <a:t>b</a:t>
            </a:r>
            <a:r>
              <a:rPr lang="en-US" sz="2800" b="1" dirty="0" smtClean="0">
                <a:solidFill>
                  <a:srgbClr val="00B050"/>
                </a:solidFill>
                <a:latin typeface="Calibri" panose="020F0502020204030204" pitchFamily="34" charset="0"/>
              </a:rPr>
              <a:t> </a:t>
            </a:r>
            <a:r>
              <a:rPr lang="en-US" sz="2800" dirty="0" smtClean="0">
                <a:latin typeface="Calibri" panose="020F0502020204030204" pitchFamily="34" charset="0"/>
              </a:rPr>
              <a:t>form.</a:t>
            </a:r>
          </a:p>
          <a:p>
            <a:endParaRPr lang="en-US" sz="2400" dirty="0">
              <a:latin typeface="Calibri" panose="020F0502020204030204" pitchFamily="34" charset="0"/>
            </a:endParaRPr>
          </a:p>
          <a:p>
            <a:r>
              <a:rPr lang="en-US" sz="2400" dirty="0" smtClean="0">
                <a:latin typeface="Calibri" panose="020F0502020204030204" pitchFamily="34" charset="0"/>
              </a:rPr>
              <a:t>  </a:t>
            </a:r>
            <a:endParaRPr lang="en-US" sz="2400" dirty="0">
              <a:latin typeface="Calibri" panose="020F050202020403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2971800" cy="33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611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SAT Mathematics Results </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8</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15294"/>
            <a:ext cx="71628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08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383E5-CD44-4E8E-A14B-87411563B6FF}" type="slidenum">
              <a:rPr lang="en-US" smtClean="0"/>
              <a:t>80</a:t>
            </a:fld>
            <a:endParaRPr lang="en-US" dirty="0"/>
          </a:p>
        </p:txBody>
      </p:sp>
      <p:sp>
        <p:nvSpPr>
          <p:cNvPr id="4" name="TextBox 3"/>
          <p:cNvSpPr txBox="1"/>
          <p:nvPr/>
        </p:nvSpPr>
        <p:spPr>
          <a:xfrm>
            <a:off x="381000" y="762000"/>
            <a:ext cx="8458200" cy="646331"/>
          </a:xfrm>
          <a:prstGeom prst="rect">
            <a:avLst/>
          </a:prstGeom>
          <a:noFill/>
        </p:spPr>
        <p:txBody>
          <a:bodyPr wrap="square" rtlCol="0">
            <a:spAutoFit/>
          </a:bodyPr>
          <a:lstStyle/>
          <a:p>
            <a:r>
              <a:rPr lang="en-US" sz="3600" b="1" dirty="0" smtClean="0">
                <a:latin typeface="Calibri" panose="020F0502020204030204" pitchFamily="34" charset="0"/>
              </a:rPr>
              <a:t>Grade 8 Patterns, Functions and Algebra</a:t>
            </a:r>
            <a:endParaRPr lang="en-US" sz="36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238498" y="4571504"/>
                <a:ext cx="6248400" cy="198618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latin typeface="Calibri" panose="020F0502020204030204" pitchFamily="34" charset="0"/>
                  </a:rPr>
                  <a:t>slope </a:t>
                </a:r>
                <a:r>
                  <a:rPr lang="en-US" sz="2400" dirty="0">
                    <a:latin typeface="Calibri" panose="020F0502020204030204" pitchFamily="34" charset="0"/>
                  </a:rPr>
                  <a:t>= </a:t>
                </a:r>
                <a14:m>
                  <m:oMath xmlns:m="http://schemas.openxmlformats.org/officeDocument/2006/math">
                    <m:f>
                      <m:fPr>
                        <m:ctrlPr>
                          <a:rPr lang="en-US" sz="2400" i="1" smtClean="0">
                            <a:latin typeface="Cambria Math"/>
                          </a:rPr>
                        </m:ctrlPr>
                      </m:fPr>
                      <m:num>
                        <m:r>
                          <a:rPr lang="en-US" sz="2400" b="1" i="1" smtClean="0">
                            <a:solidFill>
                              <a:srgbClr val="FF0000"/>
                            </a:solidFill>
                            <a:latin typeface="Cambria Math"/>
                          </a:rPr>
                          <m:t>+</m:t>
                        </m:r>
                        <m:r>
                          <a:rPr lang="en-US" sz="2400" b="1" i="1" smtClean="0">
                            <a:solidFill>
                              <a:srgbClr val="FF0000"/>
                            </a:solidFill>
                            <a:latin typeface="Cambria Math"/>
                          </a:rPr>
                          <m:t>𝟐</m:t>
                        </m:r>
                      </m:num>
                      <m:den>
                        <m:r>
                          <a:rPr lang="en-US" sz="2400" b="1" i="1" smtClean="0">
                            <a:solidFill>
                              <a:srgbClr val="0000FF"/>
                            </a:solidFill>
                            <a:latin typeface="Cambria Math"/>
                          </a:rPr>
                          <m:t>+</m:t>
                        </m:r>
                        <m:r>
                          <a:rPr lang="en-US" sz="2400" b="1" i="1" smtClean="0">
                            <a:solidFill>
                              <a:srgbClr val="0000FF"/>
                            </a:solidFill>
                            <a:latin typeface="Cambria Math"/>
                          </a:rPr>
                          <m:t>𝟏</m:t>
                        </m:r>
                      </m:den>
                    </m:f>
                  </m:oMath>
                </a14:m>
                <a:r>
                  <a:rPr lang="en-US" sz="2400" dirty="0" smtClean="0">
                    <a:latin typeface="Calibri" panose="020F0502020204030204" pitchFamily="34" charset="0"/>
                  </a:rPr>
                  <a:t> = </a:t>
                </a:r>
                <a:r>
                  <a:rPr lang="en-US" sz="2400" b="1" dirty="0" smtClean="0">
                    <a:solidFill>
                      <a:srgbClr val="00B050"/>
                    </a:solidFill>
                    <a:latin typeface="Calibri" panose="020F0502020204030204" pitchFamily="34" charset="0"/>
                  </a:rPr>
                  <a:t>2</a:t>
                </a:r>
                <a:r>
                  <a:rPr lang="en-US" sz="2400" dirty="0">
                    <a:latin typeface="Calibri" panose="020F0502020204030204" pitchFamily="34" charset="0"/>
                  </a:rPr>
                  <a:t>	</a:t>
                </a:r>
                <a:endParaRPr lang="en-US" sz="2400" dirty="0" smtClean="0">
                  <a:latin typeface="Calibri" panose="020F0502020204030204" pitchFamily="34" charset="0"/>
                </a:endParaRPr>
              </a:p>
              <a:p>
                <a:pPr marL="342900" indent="-342900">
                  <a:spcAft>
                    <a:spcPts val="600"/>
                  </a:spcAft>
                  <a:buFont typeface="Arial" panose="020B0604020202020204" pitchFamily="34" charset="0"/>
                  <a:buChar char="•"/>
                </a:pPr>
                <a:r>
                  <a:rPr lang="en-US" sz="2400" dirty="0">
                    <a:latin typeface="Calibri" panose="020F0502020204030204" pitchFamily="34" charset="0"/>
                  </a:rPr>
                  <a:t> </a:t>
                </a:r>
                <a:r>
                  <a:rPr lang="en-US" sz="2400" i="1" dirty="0">
                    <a:latin typeface="Calibri" panose="020F0502020204030204" pitchFamily="34" charset="0"/>
                  </a:rPr>
                  <a:t>y</a:t>
                </a:r>
                <a:r>
                  <a:rPr lang="en-US" sz="2400" dirty="0">
                    <a:latin typeface="Calibri" panose="020F0502020204030204" pitchFamily="34" charset="0"/>
                  </a:rPr>
                  <a:t>-intercept is </a:t>
                </a:r>
                <a:r>
                  <a:rPr lang="en-US" sz="2400" dirty="0" smtClean="0">
                    <a:latin typeface="Calibri" panose="020F0502020204030204" pitchFamily="34" charset="0"/>
                  </a:rPr>
                  <a:t>7</a:t>
                </a:r>
              </a:p>
              <a:p>
                <a:pPr>
                  <a:spcAft>
                    <a:spcPts val="600"/>
                  </a:spcAft>
                </a:pPr>
                <a:r>
                  <a:rPr lang="en-US" sz="2400" i="1" dirty="0" smtClean="0">
                    <a:latin typeface="Calibri" panose="020F0502020204030204" pitchFamily="34" charset="0"/>
                  </a:rPr>
                  <a:t>      y</a:t>
                </a:r>
                <a:r>
                  <a:rPr lang="en-US" sz="2400" dirty="0" smtClean="0">
                    <a:latin typeface="Calibri" panose="020F0502020204030204" pitchFamily="34" charset="0"/>
                  </a:rPr>
                  <a:t>-intercept </a:t>
                </a:r>
                <a:r>
                  <a:rPr lang="en-US" sz="2400" dirty="0">
                    <a:latin typeface="Calibri" panose="020F0502020204030204" pitchFamily="34" charset="0"/>
                  </a:rPr>
                  <a:t>is located at (0, 7</a:t>
                </a:r>
                <a:r>
                  <a:rPr lang="en-US" sz="2400" dirty="0" smtClean="0">
                    <a:latin typeface="Calibri" panose="020F0502020204030204" pitchFamily="34" charset="0"/>
                  </a:rPr>
                  <a:t>)</a:t>
                </a:r>
              </a:p>
              <a:p>
                <a:pPr marL="342900" indent="-342900">
                  <a:spcAft>
                    <a:spcPts val="600"/>
                  </a:spcAft>
                  <a:buFont typeface="Arial" panose="020B0604020202020204" pitchFamily="34" charset="0"/>
                  <a:buChar char="•"/>
                </a:pPr>
                <a:r>
                  <a:rPr lang="en-US" sz="2400" dirty="0" smtClean="0">
                    <a:latin typeface="Calibri" panose="020F0502020204030204" pitchFamily="34" charset="0"/>
                  </a:rPr>
                  <a:t>equation of the line is </a:t>
                </a:r>
                <a:r>
                  <a:rPr lang="en-US" sz="2400" i="1" dirty="0" smtClean="0">
                    <a:latin typeface="Calibri" panose="020F0502020204030204" pitchFamily="34" charset="0"/>
                  </a:rPr>
                  <a:t>y</a:t>
                </a:r>
                <a:r>
                  <a:rPr lang="en-US" sz="2400" dirty="0" smtClean="0">
                    <a:latin typeface="Calibri" panose="020F0502020204030204" pitchFamily="34" charset="0"/>
                  </a:rPr>
                  <a:t> = 2x + 7</a:t>
                </a:r>
                <a:endParaRPr lang="en-US" sz="24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38498" y="4571504"/>
                <a:ext cx="6248400" cy="1986185"/>
              </a:xfrm>
              <a:prstGeom prst="rect">
                <a:avLst/>
              </a:prstGeom>
              <a:blipFill rotWithShape="1">
                <a:blip r:embed="rId2"/>
                <a:stretch>
                  <a:fillRect l="-1268" b="-4908"/>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899" y="1405362"/>
            <a:ext cx="2546515" cy="295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Left Arrow 10"/>
          <p:cNvSpPr/>
          <p:nvPr/>
        </p:nvSpPr>
        <p:spPr>
          <a:xfrm>
            <a:off x="5029200" y="2212769"/>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a:off x="5071752" y="2710133"/>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Left Arrow 12"/>
          <p:cNvSpPr/>
          <p:nvPr/>
        </p:nvSpPr>
        <p:spPr>
          <a:xfrm>
            <a:off x="5055425" y="3169494"/>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Left Arrow 13"/>
          <p:cNvSpPr/>
          <p:nvPr/>
        </p:nvSpPr>
        <p:spPr>
          <a:xfrm>
            <a:off x="5055425" y="3631206"/>
            <a:ext cx="228600" cy="4512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216237" y="2162507"/>
            <a:ext cx="457200" cy="369332"/>
          </a:xfrm>
          <a:prstGeom prst="rect">
            <a:avLst/>
          </a:prstGeom>
          <a:noFill/>
        </p:spPr>
        <p:txBody>
          <a:bodyPr wrap="square" rtlCol="0">
            <a:spAutoFit/>
          </a:bodyPr>
          <a:lstStyle/>
          <a:p>
            <a:r>
              <a:rPr lang="en-US" b="1" dirty="0" smtClean="0">
                <a:solidFill>
                  <a:srgbClr val="FF0000"/>
                </a:solidFill>
                <a:latin typeface="Calibri" panose="020F0502020204030204" pitchFamily="34" charset="0"/>
              </a:rPr>
              <a:t>+2</a:t>
            </a:r>
            <a:endParaRPr lang="en-US" b="1" dirty="0">
              <a:solidFill>
                <a:srgbClr val="FF0000"/>
              </a:solidFill>
              <a:latin typeface="Calibri" panose="020F0502020204030204" pitchFamily="34" charset="0"/>
            </a:endParaRPr>
          </a:p>
        </p:txBody>
      </p:sp>
      <p:sp>
        <p:nvSpPr>
          <p:cNvPr id="16" name="TextBox 15"/>
          <p:cNvSpPr txBox="1"/>
          <p:nvPr/>
        </p:nvSpPr>
        <p:spPr>
          <a:xfrm>
            <a:off x="5245427" y="2739223"/>
            <a:ext cx="457200" cy="369332"/>
          </a:xfrm>
          <a:prstGeom prst="rect">
            <a:avLst/>
          </a:prstGeom>
          <a:noFill/>
        </p:spPr>
        <p:txBody>
          <a:bodyPr wrap="square" rtlCol="0">
            <a:spAutoFit/>
          </a:bodyPr>
          <a:lstStyle/>
          <a:p>
            <a:r>
              <a:rPr lang="en-US" b="1" dirty="0" smtClean="0">
                <a:solidFill>
                  <a:srgbClr val="FF0000"/>
                </a:solidFill>
                <a:latin typeface="Calibri" panose="020F0502020204030204" pitchFamily="34" charset="0"/>
              </a:rPr>
              <a:t>+2</a:t>
            </a:r>
            <a:endParaRPr lang="en-US" b="1" dirty="0">
              <a:solidFill>
                <a:srgbClr val="FF0000"/>
              </a:solidFill>
              <a:latin typeface="Calibri" panose="020F0502020204030204" pitchFamily="34" charset="0"/>
            </a:endParaRPr>
          </a:p>
        </p:txBody>
      </p:sp>
      <p:sp>
        <p:nvSpPr>
          <p:cNvPr id="17" name="TextBox 16"/>
          <p:cNvSpPr txBox="1"/>
          <p:nvPr/>
        </p:nvSpPr>
        <p:spPr>
          <a:xfrm>
            <a:off x="5217225" y="3198730"/>
            <a:ext cx="457200" cy="369332"/>
          </a:xfrm>
          <a:prstGeom prst="rect">
            <a:avLst/>
          </a:prstGeom>
          <a:noFill/>
        </p:spPr>
        <p:txBody>
          <a:bodyPr wrap="square" rtlCol="0">
            <a:spAutoFit/>
          </a:bodyPr>
          <a:lstStyle/>
          <a:p>
            <a:r>
              <a:rPr lang="en-US" b="1" dirty="0" smtClean="0">
                <a:solidFill>
                  <a:srgbClr val="FF0000"/>
                </a:solidFill>
                <a:latin typeface="Calibri" panose="020F0502020204030204" pitchFamily="34" charset="0"/>
              </a:rPr>
              <a:t>+2</a:t>
            </a:r>
            <a:endParaRPr lang="en-US" b="1" dirty="0">
              <a:solidFill>
                <a:srgbClr val="FF0000"/>
              </a:solidFill>
              <a:latin typeface="Calibri" panose="020F0502020204030204" pitchFamily="34" charset="0"/>
            </a:endParaRPr>
          </a:p>
        </p:txBody>
      </p:sp>
      <p:sp>
        <p:nvSpPr>
          <p:cNvPr id="18" name="TextBox 17"/>
          <p:cNvSpPr txBox="1"/>
          <p:nvPr/>
        </p:nvSpPr>
        <p:spPr>
          <a:xfrm>
            <a:off x="5216237" y="3675163"/>
            <a:ext cx="457200" cy="369332"/>
          </a:xfrm>
          <a:prstGeom prst="rect">
            <a:avLst/>
          </a:prstGeom>
          <a:noFill/>
        </p:spPr>
        <p:txBody>
          <a:bodyPr wrap="square" rtlCol="0">
            <a:spAutoFit/>
          </a:bodyPr>
          <a:lstStyle/>
          <a:p>
            <a:r>
              <a:rPr lang="en-US" b="1" dirty="0" smtClean="0">
                <a:solidFill>
                  <a:srgbClr val="FF0000"/>
                </a:solidFill>
                <a:latin typeface="Calibri" panose="020F0502020204030204" pitchFamily="34" charset="0"/>
              </a:rPr>
              <a:t>+2</a:t>
            </a:r>
            <a:endParaRPr lang="en-US" b="1" dirty="0">
              <a:solidFill>
                <a:srgbClr val="FF0000"/>
              </a:solidFill>
              <a:latin typeface="Calibri" panose="020F0502020204030204" pitchFamily="34" charset="0"/>
            </a:endParaRPr>
          </a:p>
        </p:txBody>
      </p:sp>
      <p:sp>
        <p:nvSpPr>
          <p:cNvPr id="20" name="Curved Left Arrow 19"/>
          <p:cNvSpPr/>
          <p:nvPr/>
        </p:nvSpPr>
        <p:spPr>
          <a:xfrm flipH="1">
            <a:off x="3300350" y="2147872"/>
            <a:ext cx="228600" cy="451262"/>
          </a:xfrm>
          <a:prstGeom prst="curved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urved Left Arrow 20"/>
          <p:cNvSpPr/>
          <p:nvPr/>
        </p:nvSpPr>
        <p:spPr>
          <a:xfrm flipH="1">
            <a:off x="3297875" y="2621668"/>
            <a:ext cx="228600" cy="451262"/>
          </a:xfrm>
          <a:prstGeom prst="curved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urved Left Arrow 21"/>
          <p:cNvSpPr/>
          <p:nvPr/>
        </p:nvSpPr>
        <p:spPr>
          <a:xfrm flipH="1">
            <a:off x="3317172" y="3096680"/>
            <a:ext cx="228600" cy="451262"/>
          </a:xfrm>
          <a:prstGeom prst="curved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urved Left Arrow 22"/>
          <p:cNvSpPr/>
          <p:nvPr/>
        </p:nvSpPr>
        <p:spPr>
          <a:xfrm flipH="1">
            <a:off x="3347850" y="3608062"/>
            <a:ext cx="228600" cy="451262"/>
          </a:xfrm>
          <a:prstGeom prst="curved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2973775" y="2157384"/>
            <a:ext cx="457200" cy="369332"/>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+1</a:t>
            </a:r>
            <a:endParaRPr lang="en-US" b="1" dirty="0">
              <a:solidFill>
                <a:srgbClr val="0000FF"/>
              </a:solidFill>
              <a:latin typeface="Calibri" panose="020F0502020204030204" pitchFamily="34" charset="0"/>
            </a:endParaRPr>
          </a:p>
        </p:txBody>
      </p:sp>
      <p:sp>
        <p:nvSpPr>
          <p:cNvPr id="25" name="TextBox 24"/>
          <p:cNvSpPr txBox="1"/>
          <p:nvPr/>
        </p:nvSpPr>
        <p:spPr>
          <a:xfrm>
            <a:off x="2974399" y="2640711"/>
            <a:ext cx="457200" cy="369332"/>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+1</a:t>
            </a:r>
            <a:endParaRPr lang="en-US" b="1" dirty="0">
              <a:solidFill>
                <a:srgbClr val="0000FF"/>
              </a:solidFill>
              <a:latin typeface="Calibri" panose="020F0502020204030204" pitchFamily="34" charset="0"/>
            </a:endParaRPr>
          </a:p>
        </p:txBody>
      </p:sp>
      <p:sp>
        <p:nvSpPr>
          <p:cNvPr id="26" name="TextBox 25"/>
          <p:cNvSpPr txBox="1"/>
          <p:nvPr/>
        </p:nvSpPr>
        <p:spPr>
          <a:xfrm>
            <a:off x="2993075" y="3161395"/>
            <a:ext cx="457200" cy="369332"/>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+1</a:t>
            </a:r>
            <a:endParaRPr lang="en-US" b="1" dirty="0">
              <a:solidFill>
                <a:srgbClr val="0000FF"/>
              </a:solidFill>
              <a:latin typeface="Calibri" panose="020F0502020204030204" pitchFamily="34" charset="0"/>
            </a:endParaRPr>
          </a:p>
        </p:txBody>
      </p:sp>
      <p:sp>
        <p:nvSpPr>
          <p:cNvPr id="27" name="TextBox 26"/>
          <p:cNvSpPr txBox="1"/>
          <p:nvPr/>
        </p:nvSpPr>
        <p:spPr>
          <a:xfrm>
            <a:off x="3014350" y="3660902"/>
            <a:ext cx="457200" cy="369332"/>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+1</a:t>
            </a:r>
            <a:endParaRPr lang="en-US"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74491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5" grpId="0"/>
      <p:bldP spid="16" grpId="0"/>
      <p:bldP spid="17" grpId="0"/>
      <p:bldP spid="18" grpId="0"/>
      <p:bldP spid="20" grpId="0" animBg="1"/>
      <p:bldP spid="21" grpId="0" animBg="1"/>
      <p:bldP spid="22" grpId="0" animBg="1"/>
      <p:bldP spid="23" grpId="0" animBg="1"/>
      <p:bldP spid="24" grpId="0"/>
      <p:bldP spid="25" grpId="0"/>
      <p:bldP spid="26" grpId="0"/>
      <p:bldP spid="2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t>Grade 6 Revision Highlights</a:t>
            </a:r>
            <a:endParaRPr lang="en-US" b="1" dirty="0"/>
          </a:p>
        </p:txBody>
      </p:sp>
      <p:sp>
        <p:nvSpPr>
          <p:cNvPr id="5" name="Content Placeholder 4"/>
          <p:cNvSpPr>
            <a:spLocks noGrp="1"/>
          </p:cNvSpPr>
          <p:nvPr>
            <p:ph idx="1"/>
          </p:nvPr>
        </p:nvSpPr>
        <p:spPr>
          <a:xfrm>
            <a:off x="381000" y="1600200"/>
            <a:ext cx="8229600" cy="5105400"/>
          </a:xfrm>
        </p:spPr>
        <p:txBody>
          <a:bodyPr>
            <a:noAutofit/>
          </a:bodyPr>
          <a:lstStyle/>
          <a:p>
            <a:pPr lvl="0"/>
            <a:r>
              <a:rPr lang="en-US" sz="2000" dirty="0" smtClean="0"/>
              <a:t>Operations with integers and practical problems</a:t>
            </a:r>
          </a:p>
          <a:p>
            <a:pPr lvl="0"/>
            <a:r>
              <a:rPr lang="en-US" sz="2000" dirty="0" smtClean="0"/>
              <a:t>Lines of symmetry for regular polygons </a:t>
            </a:r>
          </a:p>
          <a:p>
            <a:pPr lvl="0"/>
            <a:r>
              <a:rPr lang="en-US" sz="2000" dirty="0" smtClean="0"/>
              <a:t>Impact </a:t>
            </a:r>
            <a:r>
              <a:rPr lang="en-US" sz="2000" dirty="0" smtClean="0"/>
              <a:t>on </a:t>
            </a:r>
            <a:r>
              <a:rPr lang="en-US" sz="2000" dirty="0" smtClean="0"/>
              <a:t>measures of center when value </a:t>
            </a:r>
            <a:r>
              <a:rPr lang="en-US" sz="2000" dirty="0" smtClean="0"/>
              <a:t>is added</a:t>
            </a:r>
            <a:r>
              <a:rPr lang="en-US" sz="2000" dirty="0" smtClean="0"/>
              <a:t>, removed, or changed</a:t>
            </a:r>
          </a:p>
          <a:p>
            <a:pPr lvl="0"/>
            <a:r>
              <a:rPr lang="en-US" sz="2000" dirty="0" smtClean="0"/>
              <a:t>Represent proportional relationships; unit rates; ratio tables; determine if a proportional relationship exists; and make connections between and among representations</a:t>
            </a:r>
            <a:endParaRPr lang="en-US" sz="2000" dirty="0"/>
          </a:p>
          <a:p>
            <a:pPr lvl="0"/>
            <a:r>
              <a:rPr lang="en-US" sz="2000" dirty="0" smtClean="0"/>
              <a:t>Practical problems with one-step equations</a:t>
            </a:r>
          </a:p>
          <a:p>
            <a:pPr lvl="0"/>
            <a:r>
              <a:rPr lang="en-US" sz="2000" dirty="0" smtClean="0"/>
              <a:t>Represent practical situations with inequalities; solve one-step inequalities using addition/subtraction and graph on a number line</a:t>
            </a:r>
            <a:endParaRPr lang="en-US" sz="2000" dirty="0"/>
          </a:p>
          <a:p>
            <a:pPr lvl="0"/>
            <a:r>
              <a:rPr lang="en-US" sz="2000" dirty="0" smtClean="0">
                <a:solidFill>
                  <a:srgbClr val="FF0000"/>
                </a:solidFill>
              </a:rPr>
              <a:t>Ballpark comparisons moved to Grade 7 (Computation and Estimation)</a:t>
            </a:r>
            <a:endParaRPr lang="en-US" sz="2000" dirty="0">
              <a:solidFill>
                <a:srgbClr val="FF0000"/>
              </a:solidFill>
            </a:endParaRPr>
          </a:p>
          <a:p>
            <a:pPr lvl="0"/>
            <a:r>
              <a:rPr lang="en-US" sz="2000" dirty="0" smtClean="0">
                <a:solidFill>
                  <a:srgbClr val="FF0000"/>
                </a:solidFill>
              </a:rPr>
              <a:t>Volume and surface area of a rectangular prism included in Grade 7</a:t>
            </a:r>
          </a:p>
          <a:p>
            <a:pPr lvl="0"/>
            <a:r>
              <a:rPr lang="en-US" sz="2000" dirty="0" smtClean="0">
                <a:solidFill>
                  <a:srgbClr val="FF0000"/>
                </a:solidFill>
              </a:rPr>
              <a:t>Properties of quadrilaterals included in Grade 7</a:t>
            </a:r>
          </a:p>
          <a:p>
            <a:pPr lvl="0"/>
            <a:r>
              <a:rPr lang="en-US" sz="2000" dirty="0" smtClean="0">
                <a:solidFill>
                  <a:srgbClr val="FF0000"/>
                </a:solidFill>
              </a:rPr>
              <a:t>Probability moved to Grade 8</a:t>
            </a:r>
          </a:p>
          <a:p>
            <a:pPr lvl="0"/>
            <a:r>
              <a:rPr lang="en-US" sz="2000" dirty="0" smtClean="0">
                <a:solidFill>
                  <a:srgbClr val="FF0000"/>
                </a:solidFill>
              </a:rPr>
              <a:t>Arithmetic and geometric sequences removed</a:t>
            </a:r>
          </a:p>
        </p:txBody>
      </p:sp>
    </p:spTree>
    <p:extLst>
      <p:ext uri="{BB962C8B-B14F-4D97-AF65-F5344CB8AC3E}">
        <p14:creationId xmlns:p14="http://schemas.microsoft.com/office/powerpoint/2010/main" val="2873525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t>Grade 7 Revision Highlights</a:t>
            </a:r>
            <a:endParaRPr lang="en-US" b="1" dirty="0"/>
          </a:p>
        </p:txBody>
      </p:sp>
      <p:sp>
        <p:nvSpPr>
          <p:cNvPr id="5" name="Content Placeholder 4"/>
          <p:cNvSpPr>
            <a:spLocks noGrp="1"/>
          </p:cNvSpPr>
          <p:nvPr>
            <p:ph idx="1"/>
          </p:nvPr>
        </p:nvSpPr>
        <p:spPr>
          <a:xfrm>
            <a:off x="381000" y="1447800"/>
            <a:ext cx="8229600" cy="5105400"/>
          </a:xfrm>
        </p:spPr>
        <p:txBody>
          <a:bodyPr>
            <a:noAutofit/>
          </a:bodyPr>
          <a:lstStyle/>
          <a:p>
            <a:pPr lvl="0"/>
            <a:r>
              <a:rPr lang="en-US" sz="2000" dirty="0" smtClean="0"/>
              <a:t>Solve practical problems involving operations with +/- rational </a:t>
            </a:r>
            <a:r>
              <a:rPr lang="en-US" sz="2000" dirty="0" smtClean="0"/>
              <a:t>numbers; </a:t>
            </a:r>
            <a:r>
              <a:rPr lang="en-US" sz="2000" dirty="0" smtClean="0"/>
              <a:t>Determine unknown side lengths/angle measures given similar quadrilaterals; solve a proportion to find a missing side length of similar quadrilaterals  and triangles</a:t>
            </a:r>
          </a:p>
          <a:p>
            <a:pPr lvl="0"/>
            <a:r>
              <a:rPr lang="en-US" sz="2000" dirty="0" smtClean="0"/>
              <a:t>Determine unknown side lengths/angle measures of quadrilaterals </a:t>
            </a:r>
          </a:p>
          <a:p>
            <a:pPr lvl="0"/>
            <a:r>
              <a:rPr lang="en-US" sz="2000" dirty="0" smtClean="0"/>
              <a:t>Slope as rate of change; write an equation in </a:t>
            </a:r>
            <a:r>
              <a:rPr lang="en-US" sz="2000" i="1" dirty="0" smtClean="0"/>
              <a:t>y</a:t>
            </a:r>
            <a:r>
              <a:rPr lang="en-US" sz="2000" dirty="0" smtClean="0"/>
              <a:t> = </a:t>
            </a:r>
            <a:r>
              <a:rPr lang="en-US" sz="2000" i="1" dirty="0" smtClean="0"/>
              <a:t>mx</a:t>
            </a:r>
            <a:r>
              <a:rPr lang="en-US" sz="2000" dirty="0" smtClean="0"/>
              <a:t> form to represent a proportional relationship and </a:t>
            </a:r>
            <a:r>
              <a:rPr lang="en-US" sz="2000" i="1" dirty="0" smtClean="0"/>
              <a:t>y </a:t>
            </a:r>
            <a:r>
              <a:rPr lang="en-US" sz="2000" dirty="0" smtClean="0"/>
              <a:t>=</a:t>
            </a:r>
            <a:r>
              <a:rPr lang="en-US" sz="2000" i="1" dirty="0" smtClean="0"/>
              <a:t> x </a:t>
            </a:r>
            <a:r>
              <a:rPr lang="en-US" sz="2000" dirty="0" smtClean="0"/>
              <a:t>+ </a:t>
            </a:r>
            <a:r>
              <a:rPr lang="en-US" sz="2000" i="1" dirty="0" smtClean="0"/>
              <a:t>b</a:t>
            </a:r>
            <a:r>
              <a:rPr lang="en-US" sz="2000" dirty="0" smtClean="0"/>
              <a:t> form to represent an additive relationship</a:t>
            </a:r>
            <a:r>
              <a:rPr lang="en-US" sz="2000" dirty="0"/>
              <a:t> </a:t>
            </a:r>
            <a:r>
              <a:rPr lang="en-US" sz="2000" dirty="0" smtClean="0"/>
              <a:t>and graphs their lines; make connections between and among representations</a:t>
            </a:r>
            <a:endParaRPr lang="en-US" sz="2000" dirty="0"/>
          </a:p>
          <a:p>
            <a:pPr lvl="0"/>
            <a:r>
              <a:rPr lang="en-US" sz="2000" dirty="0" smtClean="0"/>
              <a:t>Solve two-step inequalities and practical problems</a:t>
            </a:r>
          </a:p>
          <a:p>
            <a:pPr lvl="0"/>
            <a:r>
              <a:rPr lang="en-US" sz="2000" dirty="0" smtClean="0">
                <a:solidFill>
                  <a:srgbClr val="FF0000"/>
                </a:solidFill>
              </a:rPr>
              <a:t>Arithmetic and geometric sequences removed</a:t>
            </a:r>
          </a:p>
          <a:p>
            <a:pPr lvl="0"/>
            <a:r>
              <a:rPr lang="en-US" sz="2000" dirty="0" smtClean="0">
                <a:solidFill>
                  <a:srgbClr val="FF0000"/>
                </a:solidFill>
              </a:rPr>
              <a:t>Operations with integers moved to Grade 6</a:t>
            </a:r>
          </a:p>
          <a:p>
            <a:pPr lvl="0"/>
            <a:r>
              <a:rPr lang="en-US" sz="2000" dirty="0" smtClean="0">
                <a:solidFill>
                  <a:srgbClr val="FF0000"/>
                </a:solidFill>
              </a:rPr>
              <a:t>Describe how changing one attribute of a rectangular prism affects surface area and volume included in Grade 8</a:t>
            </a:r>
          </a:p>
          <a:p>
            <a:pPr lvl="0"/>
            <a:r>
              <a:rPr lang="en-US" sz="2000" dirty="0" smtClean="0">
                <a:solidFill>
                  <a:srgbClr val="FF0000"/>
                </a:solidFill>
              </a:rPr>
              <a:t>Dilations moved to Grade 7 and rotations included in HS Geometry</a:t>
            </a:r>
          </a:p>
        </p:txBody>
      </p:sp>
    </p:spTree>
    <p:extLst>
      <p:ext uri="{BB962C8B-B14F-4D97-AF65-F5344CB8AC3E}">
        <p14:creationId xmlns:p14="http://schemas.microsoft.com/office/powerpoint/2010/main" val="1107477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38200"/>
          </a:xfrm>
        </p:spPr>
        <p:txBody>
          <a:bodyPr/>
          <a:lstStyle/>
          <a:p>
            <a:r>
              <a:rPr lang="en-US" b="1" dirty="0" smtClean="0"/>
              <a:t>Grade 8 Revision Highlights</a:t>
            </a:r>
            <a:endParaRPr lang="en-US" b="1" dirty="0"/>
          </a:p>
        </p:txBody>
      </p:sp>
      <p:sp>
        <p:nvSpPr>
          <p:cNvPr id="5" name="Content Placeholder 4"/>
          <p:cNvSpPr>
            <a:spLocks noGrp="1"/>
          </p:cNvSpPr>
          <p:nvPr>
            <p:ph idx="1"/>
          </p:nvPr>
        </p:nvSpPr>
        <p:spPr>
          <a:xfrm>
            <a:off x="381000" y="1295400"/>
            <a:ext cx="8229600" cy="5410200"/>
          </a:xfrm>
        </p:spPr>
        <p:txBody>
          <a:bodyPr>
            <a:noAutofit/>
          </a:bodyPr>
          <a:lstStyle/>
          <a:p>
            <a:pPr lvl="0"/>
            <a:r>
              <a:rPr lang="en-US" sz="2000" dirty="0" smtClean="0"/>
              <a:t>Use rational approximations of irrational numbers to compare and order</a:t>
            </a:r>
          </a:p>
          <a:p>
            <a:pPr lvl="0"/>
            <a:r>
              <a:rPr lang="en-US" sz="2000" dirty="0" smtClean="0"/>
              <a:t>Determine measures of unknown angles using relationships between pairs of angles</a:t>
            </a:r>
          </a:p>
          <a:p>
            <a:pPr lvl="0"/>
            <a:r>
              <a:rPr lang="en-US" sz="2000" dirty="0" smtClean="0"/>
              <a:t>Represent data in boxplots (box-and-whisker plots) and make inferences</a:t>
            </a:r>
            <a:endParaRPr lang="en-US" sz="2000" dirty="0"/>
          </a:p>
          <a:p>
            <a:pPr lvl="0"/>
            <a:r>
              <a:rPr lang="en-US" sz="2000" dirty="0" smtClean="0"/>
              <a:t>Simplify algebraic expressions in one variable</a:t>
            </a:r>
          </a:p>
          <a:p>
            <a:pPr lvl="0"/>
            <a:r>
              <a:rPr lang="en-US" sz="2000" dirty="0" smtClean="0"/>
              <a:t>Slope of a line given a graph; slope and </a:t>
            </a:r>
            <a:r>
              <a:rPr lang="en-US" sz="2000" i="1" dirty="0" smtClean="0"/>
              <a:t>y</a:t>
            </a:r>
            <a:r>
              <a:rPr lang="en-US" sz="2000" dirty="0" smtClean="0"/>
              <a:t>-intercept of a linear function and graph using </a:t>
            </a:r>
            <a:r>
              <a:rPr lang="en-US" sz="2000" i="1" dirty="0" smtClean="0"/>
              <a:t>y </a:t>
            </a:r>
            <a:r>
              <a:rPr lang="en-US" sz="2000" dirty="0" smtClean="0"/>
              <a:t>=</a:t>
            </a:r>
            <a:r>
              <a:rPr lang="en-US" sz="2000" i="1" dirty="0" smtClean="0"/>
              <a:t> mx</a:t>
            </a:r>
            <a:r>
              <a:rPr lang="en-US" sz="2000" dirty="0" smtClean="0"/>
              <a:t> + </a:t>
            </a:r>
            <a:r>
              <a:rPr lang="en-US" sz="2000" i="1" dirty="0" smtClean="0"/>
              <a:t>b</a:t>
            </a:r>
            <a:r>
              <a:rPr lang="en-US" sz="2000" dirty="0" smtClean="0"/>
              <a:t> form; make connections between and among representations</a:t>
            </a:r>
            <a:endParaRPr lang="en-US" sz="2000" dirty="0"/>
          </a:p>
          <a:p>
            <a:pPr lvl="0"/>
            <a:r>
              <a:rPr lang="en-US" sz="2000" dirty="0" smtClean="0"/>
              <a:t>Solve multistep inequalities with variable on one or both sides of the inequality, including practical problems, and graph solution on a number line</a:t>
            </a:r>
            <a:endParaRPr lang="en-US" sz="2000" dirty="0"/>
          </a:p>
          <a:p>
            <a:pPr lvl="0"/>
            <a:r>
              <a:rPr lang="en-US" sz="2000" dirty="0" smtClean="0">
                <a:solidFill>
                  <a:srgbClr val="FF0000"/>
                </a:solidFill>
              </a:rPr>
              <a:t>Measure angles of less than 360</a:t>
            </a:r>
            <a:r>
              <a:rPr lang="en-US" sz="2000" dirty="0" smtClean="0">
                <a:solidFill>
                  <a:srgbClr val="FF0000"/>
                </a:solidFill>
                <a:sym typeface="Symbol"/>
              </a:rPr>
              <a:t> removed</a:t>
            </a:r>
            <a:endParaRPr lang="en-US" sz="2000" dirty="0" smtClean="0">
              <a:solidFill>
                <a:srgbClr val="FF0000"/>
              </a:solidFill>
            </a:endParaRPr>
          </a:p>
          <a:p>
            <a:pPr lvl="0"/>
            <a:r>
              <a:rPr lang="en-US" sz="2000" dirty="0" smtClean="0">
                <a:solidFill>
                  <a:srgbClr val="FF0000"/>
                </a:solidFill>
              </a:rPr>
              <a:t>Volume and surface area of triangular-based pyramids removed and rectangular prisms and cylinders included in Grade 7</a:t>
            </a:r>
          </a:p>
          <a:p>
            <a:pPr lvl="0"/>
            <a:r>
              <a:rPr lang="en-US" sz="2000" dirty="0" smtClean="0">
                <a:solidFill>
                  <a:srgbClr val="FF0000"/>
                </a:solidFill>
              </a:rPr>
              <a:t>Rotation and dilation from a fixed point (not the origin) moved to HS Geometry</a:t>
            </a:r>
          </a:p>
        </p:txBody>
      </p:sp>
    </p:spTree>
    <p:extLst>
      <p:ext uri="{BB962C8B-B14F-4D97-AF65-F5344CB8AC3E}">
        <p14:creationId xmlns:p14="http://schemas.microsoft.com/office/powerpoint/2010/main" val="4076282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t>Algebra I Revision Highlights</a:t>
            </a:r>
            <a:endParaRPr lang="en-US" b="1" dirty="0"/>
          </a:p>
        </p:txBody>
      </p:sp>
      <p:sp>
        <p:nvSpPr>
          <p:cNvPr id="5" name="Content Placeholder 4"/>
          <p:cNvSpPr>
            <a:spLocks noGrp="1"/>
          </p:cNvSpPr>
          <p:nvPr>
            <p:ph idx="1"/>
          </p:nvPr>
        </p:nvSpPr>
        <p:spPr>
          <a:xfrm>
            <a:off x="381000" y="1600200"/>
            <a:ext cx="8229600" cy="5105400"/>
          </a:xfrm>
        </p:spPr>
        <p:txBody>
          <a:bodyPr>
            <a:noAutofit/>
          </a:bodyPr>
          <a:lstStyle/>
          <a:p>
            <a:pPr lvl="0"/>
            <a:r>
              <a:rPr lang="en-US" sz="2000" dirty="0" smtClean="0"/>
              <a:t>Simplify cube roots of all integers</a:t>
            </a:r>
          </a:p>
          <a:p>
            <a:pPr lvl="0"/>
            <a:r>
              <a:rPr lang="en-US" sz="2000" dirty="0" smtClean="0"/>
              <a:t>Simplify numerical expressions containing square or cube roots, to include add/subtract/multiply two monomial square roots</a:t>
            </a:r>
            <a:endParaRPr lang="en-US" sz="2000" dirty="0"/>
          </a:p>
          <a:p>
            <a:pPr lvl="0"/>
            <a:r>
              <a:rPr lang="en-US" sz="2000" dirty="0" smtClean="0"/>
              <a:t>Write the equation of a line parallel or perpendicular to a given line through a given point</a:t>
            </a:r>
          </a:p>
          <a:p>
            <a:pPr lvl="0"/>
            <a:r>
              <a:rPr lang="en-US" sz="2000" dirty="0" smtClean="0"/>
              <a:t>Products of polynomials limited to five or fewer terms; factoring limited to one variable</a:t>
            </a:r>
            <a:endParaRPr lang="en-US" sz="2000" dirty="0"/>
          </a:p>
          <a:p>
            <a:pPr lvl="0"/>
            <a:r>
              <a:rPr lang="en-US" sz="2000" dirty="0" smtClean="0"/>
              <a:t>Determine the equation of best fit limited to using a graphing utility</a:t>
            </a:r>
            <a:endParaRPr lang="en-US" sz="2000" dirty="0"/>
          </a:p>
          <a:p>
            <a:pPr lvl="0"/>
            <a:r>
              <a:rPr lang="en-US" sz="2000" dirty="0" smtClean="0">
                <a:solidFill>
                  <a:srgbClr val="FF0000"/>
                </a:solidFill>
              </a:rPr>
              <a:t>Detect patterns in data and represent with arithmetic and geometric patterns algebraically included in AFDA and AII</a:t>
            </a:r>
          </a:p>
          <a:p>
            <a:pPr lvl="0"/>
            <a:r>
              <a:rPr lang="en-US" sz="2000" dirty="0" smtClean="0">
                <a:solidFill>
                  <a:srgbClr val="FF0000"/>
                </a:solidFill>
              </a:rPr>
              <a:t>Interpret variation to include mean absolute deviation, standard deviation, and z-scores included in AFDA and AII</a:t>
            </a:r>
          </a:p>
          <a:p>
            <a:pPr lvl="0"/>
            <a:r>
              <a:rPr lang="en-US" sz="2000" dirty="0" smtClean="0">
                <a:solidFill>
                  <a:srgbClr val="FF0000"/>
                </a:solidFill>
              </a:rPr>
              <a:t>Box-and-whisker plots moved to Grade 8</a:t>
            </a:r>
          </a:p>
          <a:p>
            <a:pPr marL="0" lvl="0" indent="0">
              <a:buNone/>
            </a:pPr>
            <a:endParaRPr lang="en-US" sz="2000" dirty="0" smtClean="0"/>
          </a:p>
        </p:txBody>
      </p:sp>
    </p:spTree>
    <p:extLst>
      <p:ext uri="{BB962C8B-B14F-4D97-AF65-F5344CB8AC3E}">
        <p14:creationId xmlns:p14="http://schemas.microsoft.com/office/powerpoint/2010/main" val="148692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831069"/>
            <a:ext cx="7239000" cy="1077218"/>
          </a:xfrm>
          <a:prstGeom prst="rect">
            <a:avLst/>
          </a:prstGeom>
          <a:noFill/>
        </p:spPr>
        <p:txBody>
          <a:bodyPr wrap="square" rtlCol="0">
            <a:spAutoFit/>
          </a:bodyPr>
          <a:lstStyle/>
          <a:p>
            <a:pPr algn="ctr"/>
            <a:r>
              <a:rPr lang="en-US" sz="3200" b="1" dirty="0" smtClean="0"/>
              <a:t>Implementation of the </a:t>
            </a:r>
          </a:p>
          <a:p>
            <a:pPr algn="ctr"/>
            <a:r>
              <a:rPr lang="en-US" sz="3200" b="1" dirty="0" smtClean="0"/>
              <a:t>2016 Standards</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85</a:t>
            </a:fld>
            <a:endParaRPr lang="en-US" dirty="0"/>
          </a:p>
        </p:txBody>
      </p:sp>
    </p:spTree>
    <p:extLst>
      <p:ext uri="{BB962C8B-B14F-4D97-AF65-F5344CB8AC3E}">
        <p14:creationId xmlns:p14="http://schemas.microsoft.com/office/powerpoint/2010/main" val="179068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86</a:t>
            </a:fld>
            <a:endParaRPr lang="en-US" dirty="0">
              <a:solidFill>
                <a:srgbClr val="000000"/>
              </a:solidFill>
            </a:endParaRPr>
          </a:p>
        </p:txBody>
      </p:sp>
      <p:sp>
        <p:nvSpPr>
          <p:cNvPr id="2" name="Title 1"/>
          <p:cNvSpPr>
            <a:spLocks noGrp="1"/>
          </p:cNvSpPr>
          <p:nvPr>
            <p:ph type="title" idx="4294967295"/>
          </p:nvPr>
        </p:nvSpPr>
        <p:spPr>
          <a:xfrm>
            <a:off x="0" y="304800"/>
            <a:ext cx="8382000" cy="1143000"/>
          </a:xfrm>
        </p:spPr>
        <p:txBody>
          <a:bodyPr>
            <a:normAutofit/>
          </a:bodyPr>
          <a:lstStyle/>
          <a:p>
            <a:pPr algn="ctr"/>
            <a:r>
              <a:rPr lang="en-US" dirty="0" smtClean="0"/>
              <a:t>Anticipated Implementation Timeline</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52876121"/>
              </p:ext>
            </p:extLst>
          </p:nvPr>
        </p:nvGraphicFramePr>
        <p:xfrm>
          <a:off x="685800" y="1295400"/>
          <a:ext cx="7543800" cy="5416101"/>
        </p:xfrm>
        <a:graphic>
          <a:graphicData uri="http://schemas.openxmlformats.org/drawingml/2006/table">
            <a:tbl>
              <a:tblPr/>
              <a:tblGrid>
                <a:gridCol w="7543800"/>
              </a:tblGrid>
              <a:tr h="1693423">
                <a:tc>
                  <a:txBody>
                    <a:bodyPr/>
                    <a:lstStyle/>
                    <a:p>
                      <a:r>
                        <a:rPr lang="en-US" sz="2000" b="1" dirty="0">
                          <a:latin typeface="+mj-lt"/>
                        </a:rPr>
                        <a:t>2016-2017 School Year – </a:t>
                      </a:r>
                      <a:r>
                        <a:rPr lang="en-US" sz="2000" b="1" dirty="0" smtClean="0">
                          <a:latin typeface="+mj-lt"/>
                        </a:rPr>
                        <a:t>Curriculum Development</a:t>
                      </a:r>
                      <a:endParaRPr lang="en-US" sz="2000" b="1" dirty="0">
                        <a:latin typeface="+mj-lt"/>
                      </a:endParaRPr>
                    </a:p>
                    <a:p>
                      <a:r>
                        <a:rPr lang="en-US" sz="2000" dirty="0">
                          <a:latin typeface="+mj-lt"/>
                        </a:rPr>
                        <a:t>VDOE staff provides a </a:t>
                      </a:r>
                      <a:r>
                        <a:rPr lang="en-US" sz="2000" dirty="0" smtClean="0">
                          <a:latin typeface="+mj-lt"/>
                        </a:rPr>
                        <a:t>summary of the revisions to assist school </a:t>
                      </a:r>
                      <a:r>
                        <a:rPr lang="en-US" sz="2000" dirty="0">
                          <a:latin typeface="+mj-lt"/>
                        </a:rPr>
                        <a:t>divisions </a:t>
                      </a:r>
                      <a:r>
                        <a:rPr lang="en-US" sz="2000" dirty="0" smtClean="0">
                          <a:latin typeface="+mj-lt"/>
                        </a:rPr>
                        <a:t>in incorporating </a:t>
                      </a:r>
                      <a:r>
                        <a:rPr lang="en-US" sz="2000" dirty="0">
                          <a:latin typeface="+mj-lt"/>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mj-lt"/>
                        </a:rPr>
                        <a:t>2017-2018 School Year – </a:t>
                      </a:r>
                      <a:r>
                        <a:rPr lang="en-US" sz="2000" b="1" dirty="0" smtClean="0">
                          <a:latin typeface="+mj-lt"/>
                        </a:rPr>
                        <a:t>Crossover </a:t>
                      </a:r>
                      <a:r>
                        <a:rPr lang="en-US" sz="2000" b="1" dirty="0">
                          <a:latin typeface="+mj-lt"/>
                        </a:rPr>
                        <a:t>Year</a:t>
                      </a:r>
                    </a:p>
                    <a:p>
                      <a:r>
                        <a:rPr lang="en-US" sz="2000" dirty="0">
                          <a:latin typeface="+mj-lt"/>
                        </a:rPr>
                        <a:t>2009 Mathematics Standards of Learning and 2016 Mathematics Standards of Learning are included in the written and taught curricula. </a:t>
                      </a:r>
                      <a:r>
                        <a:rPr lang="en-US" sz="2000" dirty="0" smtClean="0">
                          <a:latin typeface="+mj-lt"/>
                        </a:rPr>
                        <a:t>Spring </a:t>
                      </a:r>
                      <a:r>
                        <a:rPr lang="en-US" sz="2000" dirty="0">
                          <a:latin typeface="+mj-lt"/>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mj-lt"/>
                        </a:rPr>
                        <a:t>2018-2019 School Year – Full-Implementation Year </a:t>
                      </a:r>
                    </a:p>
                    <a:p>
                      <a:r>
                        <a:rPr lang="en-US" sz="2000" dirty="0">
                          <a:latin typeface="+mj-lt"/>
                        </a:rPr>
                        <a:t>Written and taught curricula reflect the 2016 Mathematics Standards of Learning. </a:t>
                      </a:r>
                      <a:r>
                        <a:rPr lang="en-US" sz="2000" dirty="0" smtClean="0">
                          <a:latin typeface="+mj-lt"/>
                        </a:rPr>
                        <a:t> Standards </a:t>
                      </a:r>
                      <a:r>
                        <a:rPr lang="en-US" sz="2000" dirty="0">
                          <a:latin typeface="+mj-lt"/>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spTree>
    <p:extLst>
      <p:ext uri="{BB962C8B-B14F-4D97-AF65-F5344CB8AC3E}">
        <p14:creationId xmlns:p14="http://schemas.microsoft.com/office/powerpoint/2010/main" val="1428592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Support </a:t>
            </a:r>
            <a:endParaRPr lang="en-US" dirty="0"/>
          </a:p>
        </p:txBody>
      </p:sp>
      <p:sp>
        <p:nvSpPr>
          <p:cNvPr id="3" name="Content Placeholder 2"/>
          <p:cNvSpPr>
            <a:spLocks noGrp="1"/>
          </p:cNvSpPr>
          <p:nvPr>
            <p:ph idx="1"/>
          </p:nvPr>
        </p:nvSpPr>
        <p:spPr/>
        <p:txBody>
          <a:bodyPr/>
          <a:lstStyle/>
          <a:p>
            <a:pPr marL="0" indent="0">
              <a:buNone/>
            </a:pPr>
            <a:r>
              <a:rPr lang="en-US" dirty="0" smtClean="0"/>
              <a:t>We all have a role in implementation:</a:t>
            </a:r>
          </a:p>
          <a:p>
            <a:r>
              <a:rPr lang="en-US" dirty="0" smtClean="0"/>
              <a:t>Crosswalk (summary of revisions) documents </a:t>
            </a:r>
            <a:r>
              <a:rPr lang="en-US" sz="2800" dirty="0" smtClean="0">
                <a:solidFill>
                  <a:srgbClr val="FF0000"/>
                </a:solidFill>
              </a:rPr>
              <a:t>– VDOE</a:t>
            </a:r>
          </a:p>
          <a:p>
            <a:r>
              <a:rPr lang="en-US" dirty="0" smtClean="0"/>
              <a:t>Progressions </a:t>
            </a:r>
            <a:r>
              <a:rPr lang="en-US" sz="2800" dirty="0" smtClean="0">
                <a:solidFill>
                  <a:srgbClr val="FF0000"/>
                </a:solidFill>
              </a:rPr>
              <a:t>– VDOE </a:t>
            </a:r>
          </a:p>
          <a:p>
            <a:r>
              <a:rPr lang="en-US" dirty="0" smtClean="0"/>
              <a:t>Curriculum Development </a:t>
            </a:r>
            <a:r>
              <a:rPr lang="en-US" sz="2800" dirty="0" smtClean="0">
                <a:solidFill>
                  <a:srgbClr val="FF0000"/>
                </a:solidFill>
              </a:rPr>
              <a:t>– Divisions </a:t>
            </a:r>
          </a:p>
          <a:p>
            <a:r>
              <a:rPr lang="en-US" dirty="0" smtClean="0"/>
              <a:t>Professional Development </a:t>
            </a:r>
            <a:r>
              <a:rPr lang="en-US" sz="2800" dirty="0" smtClean="0">
                <a:solidFill>
                  <a:srgbClr val="FF0000"/>
                </a:solidFill>
              </a:rPr>
              <a:t>– VDOE and Divisions</a:t>
            </a:r>
            <a:endParaRPr lang="en-US" dirty="0" smtClean="0">
              <a:solidFill>
                <a:srgbClr val="FF0000"/>
              </a:solidFill>
            </a:endParaRPr>
          </a:p>
          <a:p>
            <a:r>
              <a:rPr lang="en-US" dirty="0" smtClean="0"/>
              <a:t>Resources </a:t>
            </a:r>
            <a:r>
              <a:rPr lang="en-US" sz="2800" dirty="0" smtClean="0">
                <a:solidFill>
                  <a:srgbClr val="FF0000"/>
                </a:solidFill>
              </a:rPr>
              <a:t>– VDOE and Divisions</a:t>
            </a:r>
            <a:endParaRPr lang="en-US" dirty="0">
              <a:solidFill>
                <a:srgbClr val="FF0000"/>
              </a:solidFill>
            </a:endParaRP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87</a:t>
            </a:fld>
            <a:endParaRPr lang="en-US" dirty="0">
              <a:solidFill>
                <a:srgbClr val="000000"/>
              </a:solidFill>
            </a:endParaRPr>
          </a:p>
        </p:txBody>
      </p:sp>
      <p:sp>
        <p:nvSpPr>
          <p:cNvPr id="5" name="TextBox 4"/>
          <p:cNvSpPr txBox="1"/>
          <p:nvPr/>
        </p:nvSpPr>
        <p:spPr>
          <a:xfrm>
            <a:off x="1400299" y="5645796"/>
            <a:ext cx="6019800" cy="523220"/>
          </a:xfrm>
          <a:prstGeom prst="rect">
            <a:avLst/>
          </a:prstGeom>
          <a:solidFill>
            <a:srgbClr val="00B0F0"/>
          </a:solidFill>
        </p:spPr>
        <p:txBody>
          <a:bodyPr wrap="square" rtlCol="0">
            <a:spAutoFit/>
          </a:bodyPr>
          <a:lstStyle/>
          <a:p>
            <a:r>
              <a:rPr lang="en-US" sz="2800" dirty="0" smtClean="0"/>
              <a:t>Implications for My Work – reflection</a:t>
            </a:r>
            <a:endParaRPr lang="en-US" sz="2800" dirty="0"/>
          </a:p>
        </p:txBody>
      </p:sp>
    </p:spTree>
    <p:extLst>
      <p:ext uri="{BB962C8B-B14F-4D97-AF65-F5344CB8AC3E}">
        <p14:creationId xmlns:p14="http://schemas.microsoft.com/office/powerpoint/2010/main" val="137401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905000"/>
            <a:ext cx="4038600" cy="584775"/>
          </a:xfrm>
          <a:prstGeom prst="rect">
            <a:avLst/>
          </a:prstGeom>
          <a:noFill/>
        </p:spPr>
        <p:txBody>
          <a:bodyPr wrap="square" rtlCol="0">
            <a:spAutoFit/>
          </a:bodyPr>
          <a:lstStyle/>
          <a:p>
            <a:r>
              <a:rPr lang="en-US" sz="3200" dirty="0" smtClean="0"/>
              <a:t>Please contact us!</a:t>
            </a:r>
            <a:endParaRPr lang="en-US" sz="3200" dirty="0"/>
          </a:p>
        </p:txBody>
      </p:sp>
      <p:sp>
        <p:nvSpPr>
          <p:cNvPr id="5" name="TextBox 4"/>
          <p:cNvSpPr txBox="1"/>
          <p:nvPr/>
        </p:nvSpPr>
        <p:spPr>
          <a:xfrm>
            <a:off x="1828800" y="3200400"/>
            <a:ext cx="5562600" cy="1200329"/>
          </a:xfrm>
          <a:prstGeom prst="rect">
            <a:avLst/>
          </a:prstGeom>
          <a:noFill/>
        </p:spPr>
        <p:txBody>
          <a:bodyPr wrap="square" rtlCol="0">
            <a:spAutoFit/>
          </a:bodyPr>
          <a:lstStyle/>
          <a:p>
            <a:r>
              <a:rPr lang="en-US" sz="2400" dirty="0" smtClean="0">
                <a:hlinkClick r:id="rId2"/>
              </a:rPr>
              <a:t>Debra.Delozier@doe.virginia.gov</a:t>
            </a:r>
            <a:endParaRPr lang="en-US" sz="2400" dirty="0" smtClean="0"/>
          </a:p>
          <a:p>
            <a:r>
              <a:rPr lang="en-US" sz="2400" dirty="0" smtClean="0">
                <a:hlinkClick r:id="rId3"/>
              </a:rPr>
              <a:t>Tina.Mazzacane@doe.virginia.gov</a:t>
            </a:r>
            <a:r>
              <a:rPr lang="en-US" sz="2400" dirty="0" smtClean="0"/>
              <a:t> </a:t>
            </a:r>
          </a:p>
          <a:p>
            <a:r>
              <a:rPr lang="en-US" sz="2400" dirty="0" smtClean="0">
                <a:hlinkClick r:id="rId4"/>
              </a:rPr>
              <a:t>Christa.Southall@doe.virginia.gov</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94D383E5-CD44-4E8E-A14B-87411563B6FF}" type="slidenum">
              <a:rPr lang="en-US" smtClean="0"/>
              <a:t>88</a:t>
            </a:fld>
            <a:endParaRPr lang="en-US" dirty="0"/>
          </a:p>
        </p:txBody>
      </p:sp>
    </p:spTree>
    <p:extLst>
      <p:ext uri="{BB962C8B-B14F-4D97-AF65-F5344CB8AC3E}">
        <p14:creationId xmlns:p14="http://schemas.microsoft.com/office/powerpoint/2010/main" val="1086823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5034" y="2831069"/>
            <a:ext cx="6629400" cy="1077218"/>
          </a:xfrm>
          <a:prstGeom prst="rect">
            <a:avLst/>
          </a:prstGeom>
          <a:noFill/>
        </p:spPr>
        <p:txBody>
          <a:bodyPr wrap="square" rtlCol="0">
            <a:spAutoFit/>
          </a:bodyPr>
          <a:lstStyle/>
          <a:p>
            <a:pPr algn="ctr"/>
            <a:r>
              <a:rPr lang="en-US" sz="3200" b="1" dirty="0" smtClean="0"/>
              <a:t>Computer Adaptive Testing (CAT) and </a:t>
            </a:r>
            <a:r>
              <a:rPr lang="en-US" sz="3200" b="1" dirty="0" smtClean="0"/>
              <a:t>TestNav</a:t>
            </a:r>
            <a:r>
              <a:rPr lang="en-US" sz="3200" b="1" dirty="0" smtClean="0"/>
              <a:t> 8 Updates</a:t>
            </a:r>
            <a:endParaRPr lang="en-US" sz="3200" b="1" dirty="0"/>
          </a:p>
        </p:txBody>
      </p:sp>
      <p:sp>
        <p:nvSpPr>
          <p:cNvPr id="2" name="Slide Number Placeholder 1"/>
          <p:cNvSpPr>
            <a:spLocks noGrp="1"/>
          </p:cNvSpPr>
          <p:nvPr>
            <p:ph type="sldNum" sz="quarter" idx="12"/>
          </p:nvPr>
        </p:nvSpPr>
        <p:spPr/>
        <p:txBody>
          <a:bodyPr/>
          <a:lstStyle/>
          <a:p>
            <a:fld id="{94D383E5-CD44-4E8E-A14B-87411563B6FF}" type="slidenum">
              <a:rPr lang="en-US" smtClean="0"/>
              <a:t>9</a:t>
            </a:fld>
            <a:endParaRPr lang="en-US" dirty="0"/>
          </a:p>
        </p:txBody>
      </p:sp>
    </p:spTree>
    <p:extLst>
      <p:ext uri="{BB962C8B-B14F-4D97-AF65-F5344CB8AC3E}">
        <p14:creationId xmlns:p14="http://schemas.microsoft.com/office/powerpoint/2010/main" val="202399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mathematics</Template>
  <TotalTime>3629</TotalTime>
  <Words>5060</Words>
  <Application>Microsoft Office PowerPoint</Application>
  <PresentationFormat>On-screen Show (4:3)</PresentationFormat>
  <Paragraphs>686</Paragraphs>
  <Slides>88</Slides>
  <Notes>18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mathematics</vt:lpstr>
      <vt:lpstr>VDOE Mathematics Update </vt:lpstr>
      <vt:lpstr>VDOE Mathematics Update Agenda</vt:lpstr>
      <vt:lpstr>PowerPoint Presentation</vt:lpstr>
      <vt:lpstr>SOL Statewide Test Results</vt:lpstr>
      <vt:lpstr>SOL Statewide Test Results (All Students)</vt:lpstr>
      <vt:lpstr>2015 Virginia Mathematics NAEP Results</vt:lpstr>
      <vt:lpstr>ACT Mathematics Results </vt:lpstr>
      <vt:lpstr>SAT Mathematics Results </vt:lpstr>
      <vt:lpstr>PowerPoint Presentation</vt:lpstr>
      <vt:lpstr>Computer Adaptive Testing</vt:lpstr>
      <vt:lpstr>Transition from TestNav 7 to TestNav 8</vt:lpstr>
      <vt:lpstr>TestNav 8: Installable Application http://download.testnav.com/ </vt:lpstr>
      <vt:lpstr>TestNav 8 Application</vt:lpstr>
      <vt:lpstr>TestNav 8 Practice Items</vt:lpstr>
      <vt:lpstr>TestNav 8 Practice Item Guides</vt:lpstr>
      <vt:lpstr>TestNav 8 Features</vt:lpstr>
      <vt:lpstr>TestNav 8 Mathematics Tools Practice</vt:lpstr>
      <vt:lpstr>Important: Practice Items &amp; Guides</vt:lpstr>
      <vt:lpstr>Algebra Readiness Diagnostic Test (ARDT)</vt:lpstr>
      <vt:lpstr>PowerPoint Presentation</vt:lpstr>
      <vt:lpstr>Mathematics SOL Revision Process </vt:lpstr>
      <vt:lpstr>2009 Curve of Change Implementation</vt:lpstr>
      <vt:lpstr>2016 Curve of Change Implementation</vt:lpstr>
      <vt:lpstr>Anticipated Implementation Timeline</vt:lpstr>
      <vt:lpstr>Foci of Revisions</vt:lpstr>
      <vt:lpstr>Standards of Learning</vt:lpstr>
      <vt:lpstr>Curriculum Framework</vt:lpstr>
      <vt:lpstr>Mathematics Process Goals for Students</vt:lpstr>
      <vt:lpstr>Format Changes to the Curriculum Framework</vt:lpstr>
      <vt:lpstr>PowerPoint Presentation</vt:lpstr>
      <vt:lpstr>Vertical Progression of Mathematics Content</vt:lpstr>
      <vt:lpstr>PowerPoint Presentation</vt:lpstr>
      <vt:lpstr>Support for Teachers</vt:lpstr>
      <vt:lpstr>Table Talk – Introductory Statements</vt:lpstr>
      <vt:lpstr>Instructional Technology</vt:lpstr>
      <vt:lpstr>Computational Fluency</vt:lpstr>
      <vt:lpstr>Algebra Readiness</vt:lpstr>
      <vt:lpstr>Algebra Readiness</vt:lpstr>
      <vt:lpstr>Equity</vt:lpstr>
      <vt:lpstr>PowerPoint Presentation</vt:lpstr>
      <vt:lpstr>Overview of Crosswalk Documents</vt:lpstr>
      <vt:lpstr>PowerPoint Presentation</vt:lpstr>
      <vt:lpstr>PowerPoint Presentation</vt:lpstr>
      <vt:lpstr>PowerPoint Presentation</vt:lpstr>
      <vt:lpstr>PowerPoint Presentation</vt:lpstr>
      <vt:lpstr>Grades K-2 Revision Highlights Agenda</vt:lpstr>
      <vt:lpstr>Explore Changes and Potential Implications</vt:lpstr>
      <vt:lpstr>Kindergarten Revision Highlights</vt:lpstr>
      <vt:lpstr>Grade 1 Revision Highlights</vt:lpstr>
      <vt:lpstr>Grade 2 Revision Highlights</vt:lpstr>
      <vt:lpstr>Exploring the Structure of Problems</vt:lpstr>
      <vt:lpstr>PowerPoint Presentation</vt:lpstr>
      <vt:lpstr>Problem Type Sharing and Reflection</vt:lpstr>
      <vt:lpstr>PowerPoint Presentation</vt:lpstr>
      <vt:lpstr>Grades 3-5 Revision Highlights  Agenda</vt:lpstr>
      <vt:lpstr>Explore Changes and Potential Implications in Grades 3-5</vt:lpstr>
      <vt:lpstr>Explore Changes and Potential Implications</vt:lpstr>
      <vt:lpstr>Grade 3 Revision Highlights</vt:lpstr>
      <vt:lpstr>Grade 4 Revision Highlights</vt:lpstr>
      <vt:lpstr>Grade 5 Revision Highlights</vt:lpstr>
      <vt:lpstr>Grade Level – Placemat Brainstorm </vt:lpstr>
      <vt:lpstr>PowerPoint Presentation</vt:lpstr>
      <vt:lpstr>Grades 6-8 &amp; Algebra I Revision Highlights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 6 Revision Highlights</vt:lpstr>
      <vt:lpstr>Grade 7 Revision Highlights</vt:lpstr>
      <vt:lpstr>Grade 8 Revision Highlights</vt:lpstr>
      <vt:lpstr>Algebra I Revision Highlights</vt:lpstr>
      <vt:lpstr>PowerPoint Presentation</vt:lpstr>
      <vt:lpstr>Anticipated Implementation Timeline</vt:lpstr>
      <vt:lpstr>Implementation Support </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2016 Mathematics Standards of Learning and Proposed 2016 Mathematics Standards of Learning Curriculum Framework</dc:title>
  <dc:creator>Michael Bolling</dc:creator>
  <cp:lastModifiedBy>Debra Delozier</cp:lastModifiedBy>
  <cp:revision>235</cp:revision>
  <cp:lastPrinted>2016-09-28T19:40:08Z</cp:lastPrinted>
  <dcterms:created xsi:type="dcterms:W3CDTF">2016-03-10T16:09:45Z</dcterms:created>
  <dcterms:modified xsi:type="dcterms:W3CDTF">2016-10-03T12:55:22Z</dcterms:modified>
</cp:coreProperties>
</file>