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2" r:id="rId1"/>
  </p:sldMasterIdLst>
  <p:notesMasterIdLst>
    <p:notesMasterId r:id="rId19"/>
  </p:notesMasterIdLst>
  <p:sldIdLst>
    <p:sldId id="256" r:id="rId2"/>
    <p:sldId id="257" r:id="rId3"/>
    <p:sldId id="258" r:id="rId4"/>
    <p:sldId id="259" r:id="rId5"/>
    <p:sldId id="262" r:id="rId6"/>
    <p:sldId id="265" r:id="rId7"/>
    <p:sldId id="266" r:id="rId8"/>
    <p:sldId id="268" r:id="rId9"/>
    <p:sldId id="277" r:id="rId10"/>
    <p:sldId id="267" r:id="rId11"/>
    <p:sldId id="269" r:id="rId12"/>
    <p:sldId id="270" r:id="rId13"/>
    <p:sldId id="271" r:id="rId14"/>
    <p:sldId id="272" r:id="rId15"/>
    <p:sldId id="273" r:id="rId16"/>
    <p:sldId id="276"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48" y="276"/>
      </p:cViewPr>
      <p:guideLst/>
    </p:cSldViewPr>
  </p:slideViewPr>
  <p:notesTextViewPr>
    <p:cViewPr>
      <p:scale>
        <a:sx n="1" d="1"/>
        <a:sy n="1" d="1"/>
      </p:scale>
      <p:origin x="0" y="0"/>
    </p:cViewPr>
  </p:notesTextViewPr>
  <p:notesViewPr>
    <p:cSldViewPr snapToGrid="0">
      <p:cViewPr>
        <p:scale>
          <a:sx n="66" d="100"/>
          <a:sy n="66" d="100"/>
        </p:scale>
        <p:origin x="262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396D3-2D31-40EC-9B5A-583D6D4F2669}" type="datetimeFigureOut">
              <a:rPr lang="en-US" smtClean="0"/>
              <a:t>4/11/2016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B5FFBA-3C86-4843-AC13-AE6EC2DC2A3E}" type="slidenum">
              <a:rPr lang="en-US" smtClean="0"/>
              <a:t>‹#›</a:t>
            </a:fld>
            <a:endParaRPr lang="en-US"/>
          </a:p>
        </p:txBody>
      </p:sp>
    </p:spTree>
    <p:extLst>
      <p:ext uri="{BB962C8B-B14F-4D97-AF65-F5344CB8AC3E}">
        <p14:creationId xmlns:p14="http://schemas.microsoft.com/office/powerpoint/2010/main" val="4064111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and introductions!!</a:t>
            </a:r>
          </a:p>
        </p:txBody>
      </p:sp>
      <p:sp>
        <p:nvSpPr>
          <p:cNvPr id="4" name="Slide Number Placeholder 3"/>
          <p:cNvSpPr>
            <a:spLocks noGrp="1"/>
          </p:cNvSpPr>
          <p:nvPr>
            <p:ph type="sldNum" sz="quarter" idx="10"/>
          </p:nvPr>
        </p:nvSpPr>
        <p:spPr/>
        <p:txBody>
          <a:bodyPr/>
          <a:lstStyle/>
          <a:p>
            <a:fld id="{12B5FFBA-3C86-4843-AC13-AE6EC2DC2A3E}" type="slidenum">
              <a:rPr lang="en-US" smtClean="0"/>
              <a:t>1</a:t>
            </a:fld>
            <a:endParaRPr lang="en-US"/>
          </a:p>
        </p:txBody>
      </p:sp>
    </p:spTree>
    <p:extLst>
      <p:ext uri="{BB962C8B-B14F-4D97-AF65-F5344CB8AC3E}">
        <p14:creationId xmlns:p14="http://schemas.microsoft.com/office/powerpoint/2010/main" val="2972697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B5FFBA-3C86-4843-AC13-AE6EC2DC2A3E}" type="slidenum">
              <a:rPr lang="en-US" smtClean="0"/>
              <a:t>10</a:t>
            </a:fld>
            <a:endParaRPr lang="en-US"/>
          </a:p>
        </p:txBody>
      </p:sp>
    </p:spTree>
    <p:extLst>
      <p:ext uri="{BB962C8B-B14F-4D97-AF65-F5344CB8AC3E}">
        <p14:creationId xmlns:p14="http://schemas.microsoft.com/office/powerpoint/2010/main" val="3946036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addition to the book, the NCTM has developed a collection of presentations aligned with the 8 effective math teaching practices.</a:t>
            </a:r>
          </a:p>
          <a:p>
            <a:endParaRPr lang="en-US" sz="1400" dirty="0"/>
          </a:p>
          <a:p>
            <a:r>
              <a:rPr lang="en-US" sz="1400" dirty="0"/>
              <a:t>Go to the website.</a:t>
            </a:r>
          </a:p>
        </p:txBody>
      </p:sp>
      <p:sp>
        <p:nvSpPr>
          <p:cNvPr id="4" name="Slide Number Placeholder 3"/>
          <p:cNvSpPr>
            <a:spLocks noGrp="1"/>
          </p:cNvSpPr>
          <p:nvPr>
            <p:ph type="sldNum" sz="quarter" idx="10"/>
          </p:nvPr>
        </p:nvSpPr>
        <p:spPr/>
        <p:txBody>
          <a:bodyPr/>
          <a:lstStyle/>
          <a:p>
            <a:fld id="{12B5FFBA-3C86-4843-AC13-AE6EC2DC2A3E}" type="slidenum">
              <a:rPr lang="en-US" smtClean="0"/>
              <a:t>11</a:t>
            </a:fld>
            <a:endParaRPr lang="en-US"/>
          </a:p>
        </p:txBody>
      </p:sp>
    </p:spTree>
    <p:extLst>
      <p:ext uri="{BB962C8B-B14F-4D97-AF65-F5344CB8AC3E}">
        <p14:creationId xmlns:p14="http://schemas.microsoft.com/office/powerpoint/2010/main" val="1803912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Today, we’re going to look at The Case of Patricia </a:t>
            </a:r>
            <a:r>
              <a:rPr lang="en-US" sz="1400" dirty="0" err="1"/>
              <a:t>Rossman</a:t>
            </a:r>
            <a:r>
              <a:rPr lang="en-US" sz="1400" dirty="0"/>
              <a:t> and the Hexagon Task.</a:t>
            </a:r>
          </a:p>
        </p:txBody>
      </p:sp>
      <p:sp>
        <p:nvSpPr>
          <p:cNvPr id="4" name="Slide Number Placeholder 3"/>
          <p:cNvSpPr>
            <a:spLocks noGrp="1"/>
          </p:cNvSpPr>
          <p:nvPr>
            <p:ph type="sldNum" sz="quarter" idx="10"/>
          </p:nvPr>
        </p:nvSpPr>
        <p:spPr/>
        <p:txBody>
          <a:bodyPr/>
          <a:lstStyle/>
          <a:p>
            <a:fld id="{12B5FFBA-3C86-4843-AC13-AE6EC2DC2A3E}" type="slidenum">
              <a:rPr lang="en-US" smtClean="0"/>
              <a:t>12</a:t>
            </a:fld>
            <a:endParaRPr lang="en-US"/>
          </a:p>
        </p:txBody>
      </p:sp>
    </p:spTree>
    <p:extLst>
      <p:ext uri="{BB962C8B-B14F-4D97-AF65-F5344CB8AC3E}">
        <p14:creationId xmlns:p14="http://schemas.microsoft.com/office/powerpoint/2010/main" val="2249977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Provide teachers with hexagon blocks from a standard pattern block set to use as reasoning tools.  </a:t>
            </a:r>
          </a:p>
          <a:p>
            <a:endParaRPr lang="en-US" altLang="en-US" dirty="0"/>
          </a:p>
          <a:p>
            <a:r>
              <a:rPr lang="en-US" altLang="en-US" dirty="0"/>
              <a:t>See the document entitled “Hexagon Task Possible Solution Paths” for examples of how teachers might solve problem.</a:t>
            </a:r>
          </a:p>
          <a:p>
            <a:endParaRPr lang="en-US" altLang="en-US" dirty="0"/>
          </a:p>
          <a:p>
            <a:r>
              <a:rPr lang="en-US" altLang="en-US" dirty="0"/>
              <a:t>Have participants complete the task, but instead of discussing solution paths, turn their attention to the students solving the problem in the video.</a:t>
            </a:r>
          </a:p>
          <a:p>
            <a:endParaRPr lang="en-US" altLang="en-US" dirty="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eaLnBrk="0" fontAlgn="base" hangingPunct="0">
              <a:spcBef>
                <a:spcPct val="0"/>
              </a:spcBef>
              <a:spcAft>
                <a:spcPct val="0"/>
              </a:spcAft>
              <a:defRPr>
                <a:solidFill>
                  <a:schemeClr val="tx1"/>
                </a:solidFill>
                <a:latin typeface="Rockwell" panose="02060603020205020403" pitchFamily="18" charset="0"/>
              </a:defRPr>
            </a:lvl6pPr>
            <a:lvl7pPr marL="2971800" indent="-228600" eaLnBrk="0" fontAlgn="base" hangingPunct="0">
              <a:spcBef>
                <a:spcPct val="0"/>
              </a:spcBef>
              <a:spcAft>
                <a:spcPct val="0"/>
              </a:spcAft>
              <a:defRPr>
                <a:solidFill>
                  <a:schemeClr val="tx1"/>
                </a:solidFill>
                <a:latin typeface="Rockwell" panose="02060603020205020403" pitchFamily="18" charset="0"/>
              </a:defRPr>
            </a:lvl7pPr>
            <a:lvl8pPr marL="3429000" indent="-228600" eaLnBrk="0" fontAlgn="base" hangingPunct="0">
              <a:spcBef>
                <a:spcPct val="0"/>
              </a:spcBef>
              <a:spcAft>
                <a:spcPct val="0"/>
              </a:spcAft>
              <a:defRPr>
                <a:solidFill>
                  <a:schemeClr val="tx1"/>
                </a:solidFill>
                <a:latin typeface="Rockwell" panose="02060603020205020403" pitchFamily="18" charset="0"/>
              </a:defRPr>
            </a:lvl8pPr>
            <a:lvl9pPr marL="3886200" indent="-228600" eaLnBrk="0" fontAlgn="base" hangingPunct="0">
              <a:spcBef>
                <a:spcPct val="0"/>
              </a:spcBef>
              <a:spcAft>
                <a:spcPct val="0"/>
              </a:spcAft>
              <a:defRPr>
                <a:solidFill>
                  <a:schemeClr val="tx1"/>
                </a:solidFill>
                <a:latin typeface="Rockwell" panose="02060603020205020403" pitchFamily="18" charset="0"/>
              </a:defRPr>
            </a:lvl9pPr>
          </a:lstStyle>
          <a:p>
            <a:fld id="{3B1AE8C7-7843-4838-8C95-2BB59839DC8B}"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9611424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Give out the transcript and the evidence of effective teaching strategies.</a:t>
            </a:r>
          </a:p>
          <a:p>
            <a:endParaRPr lang="en-US" sz="1400" dirty="0"/>
          </a:p>
          <a:p>
            <a:r>
              <a:rPr lang="en-US" sz="1400" dirty="0"/>
              <a:t>This would be a perfect fishbowl discussion!!</a:t>
            </a:r>
          </a:p>
        </p:txBody>
      </p:sp>
      <p:sp>
        <p:nvSpPr>
          <p:cNvPr id="4" name="Slide Number Placeholder 3"/>
          <p:cNvSpPr>
            <a:spLocks noGrp="1"/>
          </p:cNvSpPr>
          <p:nvPr>
            <p:ph type="sldNum" sz="quarter" idx="10"/>
          </p:nvPr>
        </p:nvSpPr>
        <p:spPr/>
        <p:txBody>
          <a:bodyPr/>
          <a:lstStyle/>
          <a:p>
            <a:fld id="{12B5FFBA-3C86-4843-AC13-AE6EC2DC2A3E}" type="slidenum">
              <a:rPr lang="en-US" smtClean="0"/>
              <a:t>14</a:t>
            </a:fld>
            <a:endParaRPr lang="en-US"/>
          </a:p>
        </p:txBody>
      </p:sp>
    </p:spTree>
    <p:extLst>
      <p:ext uri="{BB962C8B-B14F-4D97-AF65-F5344CB8AC3E}">
        <p14:creationId xmlns:p14="http://schemas.microsoft.com/office/powerpoint/2010/main" val="1576495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Open ahead of time and stop when ad is over.</a:t>
            </a:r>
          </a:p>
        </p:txBody>
      </p:sp>
      <p:sp>
        <p:nvSpPr>
          <p:cNvPr id="4" name="Slide Number Placeholder 3"/>
          <p:cNvSpPr>
            <a:spLocks noGrp="1"/>
          </p:cNvSpPr>
          <p:nvPr>
            <p:ph type="sldNum" sz="quarter" idx="10"/>
          </p:nvPr>
        </p:nvSpPr>
        <p:spPr/>
        <p:txBody>
          <a:bodyPr/>
          <a:lstStyle/>
          <a:p>
            <a:fld id="{12B5FFBA-3C86-4843-AC13-AE6EC2DC2A3E}" type="slidenum">
              <a:rPr lang="en-US" smtClean="0"/>
              <a:t>15</a:t>
            </a:fld>
            <a:endParaRPr lang="en-US"/>
          </a:p>
        </p:txBody>
      </p:sp>
    </p:spTree>
    <p:extLst>
      <p:ext uri="{BB962C8B-B14F-4D97-AF65-F5344CB8AC3E}">
        <p14:creationId xmlns:p14="http://schemas.microsoft.com/office/powerpoint/2010/main" val="129594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2B5FFBA-3C86-4843-AC13-AE6EC2DC2A3E}" type="slidenum">
              <a:rPr lang="en-US" smtClean="0"/>
              <a:t>2</a:t>
            </a:fld>
            <a:endParaRPr lang="en-US"/>
          </a:p>
        </p:txBody>
      </p:sp>
    </p:spTree>
    <p:extLst>
      <p:ext uri="{BB962C8B-B14F-4D97-AF65-F5344CB8AC3E}">
        <p14:creationId xmlns:p14="http://schemas.microsoft.com/office/powerpoint/2010/main" val="4197592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Early in my work as a math specialist, my team all gave each other names that reflected something in our work that we were passionate about.  I was Context Candy.  We had Skip Count Sue and </a:t>
            </a:r>
            <a:r>
              <a:rPr lang="en-US" sz="1400" dirty="0" err="1"/>
              <a:t>Pamelarray</a:t>
            </a:r>
            <a:r>
              <a:rPr lang="en-US" sz="1400" dirty="0"/>
              <a:t>.</a:t>
            </a:r>
          </a:p>
          <a:p>
            <a:endParaRPr lang="en-US" sz="1400" dirty="0"/>
          </a:p>
          <a:p>
            <a:r>
              <a:rPr lang="en-US" sz="1400" dirty="0"/>
              <a:t>Today, have a little fun and find that name for yourself!!</a:t>
            </a:r>
          </a:p>
        </p:txBody>
      </p:sp>
      <p:sp>
        <p:nvSpPr>
          <p:cNvPr id="4" name="Slide Number Placeholder 3"/>
          <p:cNvSpPr>
            <a:spLocks noGrp="1"/>
          </p:cNvSpPr>
          <p:nvPr>
            <p:ph type="sldNum" sz="quarter" idx="10"/>
          </p:nvPr>
        </p:nvSpPr>
        <p:spPr/>
        <p:txBody>
          <a:bodyPr/>
          <a:lstStyle/>
          <a:p>
            <a:fld id="{12B5FFBA-3C86-4843-AC13-AE6EC2DC2A3E}" type="slidenum">
              <a:rPr lang="en-US" smtClean="0"/>
              <a:t>3</a:t>
            </a:fld>
            <a:endParaRPr lang="en-US"/>
          </a:p>
        </p:txBody>
      </p:sp>
    </p:spTree>
    <p:extLst>
      <p:ext uri="{BB962C8B-B14F-4D97-AF65-F5344CB8AC3E}">
        <p14:creationId xmlns:p14="http://schemas.microsoft.com/office/powerpoint/2010/main" val="1635939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As we began planning, we read through this chapter and both agreed that wherever you are in your career as a math leader, it’s good to be reminded of what’s important in our work.</a:t>
            </a:r>
          </a:p>
        </p:txBody>
      </p:sp>
      <p:sp>
        <p:nvSpPr>
          <p:cNvPr id="4" name="Slide Number Placeholder 3"/>
          <p:cNvSpPr>
            <a:spLocks noGrp="1"/>
          </p:cNvSpPr>
          <p:nvPr>
            <p:ph type="sldNum" sz="quarter" idx="10"/>
          </p:nvPr>
        </p:nvSpPr>
        <p:spPr/>
        <p:txBody>
          <a:bodyPr/>
          <a:lstStyle/>
          <a:p>
            <a:fld id="{12B5FFBA-3C86-4843-AC13-AE6EC2DC2A3E}" type="slidenum">
              <a:rPr lang="en-US" smtClean="0"/>
              <a:t>4</a:t>
            </a:fld>
            <a:endParaRPr lang="en-US"/>
          </a:p>
        </p:txBody>
      </p:sp>
    </p:spTree>
    <p:extLst>
      <p:ext uri="{BB962C8B-B14F-4D97-AF65-F5344CB8AC3E}">
        <p14:creationId xmlns:p14="http://schemas.microsoft.com/office/powerpoint/2010/main" val="3030298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Pass out the books.   Point out that this quote can be found in the preface, which is written by Linda </a:t>
            </a:r>
            <a:r>
              <a:rPr lang="en-US" sz="1400" dirty="0" err="1"/>
              <a:t>Gojak</a:t>
            </a:r>
            <a:r>
              <a:rPr lang="en-US" sz="1400" dirty="0"/>
              <a:t>.</a:t>
            </a:r>
          </a:p>
          <a:p>
            <a:endParaRPr lang="en-US" sz="1400" dirty="0"/>
          </a:p>
          <a:p>
            <a:r>
              <a:rPr lang="en-US" sz="1400" dirty="0"/>
              <a:t>Give participants a few minutes to explore.</a:t>
            </a:r>
          </a:p>
        </p:txBody>
      </p:sp>
      <p:sp>
        <p:nvSpPr>
          <p:cNvPr id="4" name="Slide Number Placeholder 3"/>
          <p:cNvSpPr>
            <a:spLocks noGrp="1"/>
          </p:cNvSpPr>
          <p:nvPr>
            <p:ph type="sldNum" sz="quarter" idx="10"/>
          </p:nvPr>
        </p:nvSpPr>
        <p:spPr/>
        <p:txBody>
          <a:bodyPr/>
          <a:lstStyle/>
          <a:p>
            <a:fld id="{12B5FFBA-3C86-4843-AC13-AE6EC2DC2A3E}" type="slidenum">
              <a:rPr lang="en-US" smtClean="0"/>
              <a:t>5</a:t>
            </a:fld>
            <a:endParaRPr lang="en-US"/>
          </a:p>
        </p:txBody>
      </p:sp>
    </p:spTree>
    <p:extLst>
      <p:ext uri="{BB962C8B-B14F-4D97-AF65-F5344CB8AC3E}">
        <p14:creationId xmlns:p14="http://schemas.microsoft.com/office/powerpoint/2010/main" val="2649273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400" i="1" dirty="0"/>
              <a:t>These 8 math teaching practices, found on page 10,  form a framework for strengthening the teaching and learning of math.  They reflect the knowledge that has been gained over the last two decades.</a:t>
            </a:r>
          </a:p>
          <a:p>
            <a:endParaRPr lang="en-US" altLang="en-US" sz="1400" i="1" dirty="0"/>
          </a:p>
          <a:p>
            <a:r>
              <a:rPr lang="en-US" altLang="en-US" sz="1400" i="1" dirty="0"/>
              <a:t>They are a core set of important practices and essential teaching skills necessary to promote deep learning of mathematics.</a:t>
            </a:r>
          </a:p>
          <a:p>
            <a:endParaRPr lang="en-US" altLang="en-US" sz="1400" i="1" dirty="0"/>
          </a:p>
          <a:p>
            <a:r>
              <a:rPr lang="en-US" altLang="en-US" sz="1400" i="1" dirty="0"/>
              <a:t>Provide participants a moment to read through the 8 MTPs.</a:t>
            </a:r>
          </a:p>
          <a:p>
            <a:endParaRPr lang="en-US" altLang="en-US" sz="1400" i="1" dirty="0"/>
          </a:p>
          <a:p>
            <a:r>
              <a:rPr lang="en-US" altLang="en-US" sz="1400" i="1" dirty="0"/>
              <a:t>In your reading, you may see these referred to MTP.</a:t>
            </a:r>
            <a:endParaRPr lang="en-US" altLang="en-US" sz="1400" dirty="0"/>
          </a:p>
          <a:p>
            <a:r>
              <a:rPr lang="en-US" altLang="en-US" sz="1400" i="1" dirty="0"/>
              <a:t> </a:t>
            </a:r>
            <a:endParaRPr lang="en-US" altLang="en-US" sz="1400" dirty="0"/>
          </a:p>
          <a:p>
            <a:pPr eaLnBrk="1" hangingPunct="1">
              <a:spcBef>
                <a:spcPct val="0"/>
              </a:spcBef>
            </a:pPr>
            <a:endParaRPr lang="en-US" altLang="en-US" dirty="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Rockwell" panose="02060603020205020403" pitchFamily="18" charset="0"/>
              </a:defRPr>
            </a:lvl1pPr>
            <a:lvl2pPr marL="733425" indent="-280988">
              <a:defRPr>
                <a:solidFill>
                  <a:schemeClr val="tx1"/>
                </a:solidFill>
                <a:latin typeface="Rockwell" panose="02060603020205020403" pitchFamily="18" charset="0"/>
              </a:defRPr>
            </a:lvl2pPr>
            <a:lvl3pPr marL="1128713" indent="-225425">
              <a:defRPr>
                <a:solidFill>
                  <a:schemeClr val="tx1"/>
                </a:solidFill>
                <a:latin typeface="Rockwell" panose="02060603020205020403" pitchFamily="18" charset="0"/>
              </a:defRPr>
            </a:lvl3pPr>
            <a:lvl4pPr marL="1581150" indent="-225425">
              <a:defRPr>
                <a:solidFill>
                  <a:schemeClr val="tx1"/>
                </a:solidFill>
                <a:latin typeface="Rockwell" panose="02060603020205020403" pitchFamily="18" charset="0"/>
              </a:defRPr>
            </a:lvl4pPr>
            <a:lvl5pPr marL="2032000" indent="-225425">
              <a:defRPr>
                <a:solidFill>
                  <a:schemeClr val="tx1"/>
                </a:solidFill>
                <a:latin typeface="Rockwell" panose="02060603020205020403" pitchFamily="18" charset="0"/>
              </a:defRPr>
            </a:lvl5pPr>
            <a:lvl6pPr marL="2489200" indent="-225425" eaLnBrk="0" fontAlgn="base" hangingPunct="0">
              <a:spcBef>
                <a:spcPct val="0"/>
              </a:spcBef>
              <a:spcAft>
                <a:spcPct val="0"/>
              </a:spcAft>
              <a:defRPr>
                <a:solidFill>
                  <a:schemeClr val="tx1"/>
                </a:solidFill>
                <a:latin typeface="Rockwell" panose="02060603020205020403" pitchFamily="18" charset="0"/>
              </a:defRPr>
            </a:lvl6pPr>
            <a:lvl7pPr marL="2946400" indent="-225425" eaLnBrk="0" fontAlgn="base" hangingPunct="0">
              <a:spcBef>
                <a:spcPct val="0"/>
              </a:spcBef>
              <a:spcAft>
                <a:spcPct val="0"/>
              </a:spcAft>
              <a:defRPr>
                <a:solidFill>
                  <a:schemeClr val="tx1"/>
                </a:solidFill>
                <a:latin typeface="Rockwell" panose="02060603020205020403" pitchFamily="18" charset="0"/>
              </a:defRPr>
            </a:lvl7pPr>
            <a:lvl8pPr marL="3403600" indent="-225425" eaLnBrk="0" fontAlgn="base" hangingPunct="0">
              <a:spcBef>
                <a:spcPct val="0"/>
              </a:spcBef>
              <a:spcAft>
                <a:spcPct val="0"/>
              </a:spcAft>
              <a:defRPr>
                <a:solidFill>
                  <a:schemeClr val="tx1"/>
                </a:solidFill>
                <a:latin typeface="Rockwell" panose="02060603020205020403" pitchFamily="18" charset="0"/>
              </a:defRPr>
            </a:lvl8pPr>
            <a:lvl9pPr marL="3860800" indent="-225425" eaLnBrk="0" fontAlgn="base" hangingPunct="0">
              <a:spcBef>
                <a:spcPct val="0"/>
              </a:spcBef>
              <a:spcAft>
                <a:spcPct val="0"/>
              </a:spcAft>
              <a:defRPr>
                <a:solidFill>
                  <a:schemeClr val="tx1"/>
                </a:solidFill>
                <a:latin typeface="Rockwell" panose="02060603020205020403" pitchFamily="18" charset="0"/>
              </a:defRPr>
            </a:lvl9pPr>
          </a:lstStyle>
          <a:p>
            <a:endParaRPr lang="en-US" altLang="en-US" sz="1400">
              <a:solidFill>
                <a:srgbClr val="000000"/>
              </a:solidFill>
              <a:latin typeface="Arial" panose="020B0604020202020204" pitchFamily="34" charset="0"/>
              <a:ea typeface="MS PGothic" pitchFamily="34" charset="-128"/>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597583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Today, we’re going to focus on the 7</a:t>
            </a:r>
            <a:r>
              <a:rPr lang="en-US" sz="1400" baseline="30000" dirty="0"/>
              <a:t>th</a:t>
            </a:r>
            <a:r>
              <a:rPr lang="en-US" sz="1400" dirty="0"/>
              <a:t> principle—support productive struggle in learning mathematics.</a:t>
            </a:r>
          </a:p>
          <a:p>
            <a:endParaRPr lang="en-US" sz="1400" dirty="0"/>
          </a:p>
          <a:p>
            <a:r>
              <a:rPr lang="en-US" sz="1400" dirty="0"/>
              <a:t>Short video on the connection between productive struggle and developing a growth mindset.</a:t>
            </a:r>
          </a:p>
        </p:txBody>
      </p:sp>
      <p:sp>
        <p:nvSpPr>
          <p:cNvPr id="4" name="Slide Number Placeholder 3"/>
          <p:cNvSpPr>
            <a:spLocks noGrp="1"/>
          </p:cNvSpPr>
          <p:nvPr>
            <p:ph type="sldNum" sz="quarter" idx="10"/>
          </p:nvPr>
        </p:nvSpPr>
        <p:spPr/>
        <p:txBody>
          <a:bodyPr/>
          <a:lstStyle/>
          <a:p>
            <a:fld id="{12B5FFBA-3C86-4843-AC13-AE6EC2DC2A3E}" type="slidenum">
              <a:rPr lang="en-US" smtClean="0"/>
              <a:t>7</a:t>
            </a:fld>
            <a:endParaRPr lang="en-US"/>
          </a:p>
        </p:txBody>
      </p:sp>
    </p:spTree>
    <p:extLst>
      <p:ext uri="{BB962C8B-B14F-4D97-AF65-F5344CB8AC3E}">
        <p14:creationId xmlns:p14="http://schemas.microsoft.com/office/powerpoint/2010/main" val="352636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Fishbowl strategy is one that can be modeled in the classroom or used in professional development.  It builds community and promotes active listening and rich discussion of any given topic.</a:t>
            </a:r>
          </a:p>
        </p:txBody>
      </p:sp>
      <p:sp>
        <p:nvSpPr>
          <p:cNvPr id="4" name="Slide Number Placeholder 3"/>
          <p:cNvSpPr>
            <a:spLocks noGrp="1"/>
          </p:cNvSpPr>
          <p:nvPr>
            <p:ph type="sldNum" sz="quarter" idx="10"/>
          </p:nvPr>
        </p:nvSpPr>
        <p:spPr/>
        <p:txBody>
          <a:bodyPr/>
          <a:lstStyle/>
          <a:p>
            <a:fld id="{12B5FFBA-3C86-4843-AC13-AE6EC2DC2A3E}" type="slidenum">
              <a:rPr lang="en-US" smtClean="0"/>
              <a:t>8</a:t>
            </a:fld>
            <a:endParaRPr lang="en-US"/>
          </a:p>
        </p:txBody>
      </p:sp>
    </p:spTree>
    <p:extLst>
      <p:ext uri="{BB962C8B-B14F-4D97-AF65-F5344CB8AC3E}">
        <p14:creationId xmlns:p14="http://schemas.microsoft.com/office/powerpoint/2010/main" val="1117456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Like in the reading, give the children a problem and have them share two things they know from the problem and two things they would like to know.</a:t>
            </a:r>
          </a:p>
          <a:p>
            <a:endParaRPr lang="en-US" sz="1400" dirty="0"/>
          </a:p>
          <a:p>
            <a:r>
              <a:rPr lang="en-US" sz="1400" dirty="0"/>
              <a:t>Can I come back and model a lesson on another day?</a:t>
            </a:r>
          </a:p>
          <a:p>
            <a:endParaRPr lang="en-US" sz="1400" dirty="0"/>
          </a:p>
          <a:p>
            <a:r>
              <a:rPr lang="en-US" sz="1400" dirty="0"/>
              <a:t>What type of mindset are the children in this class developing?</a:t>
            </a:r>
          </a:p>
          <a:p>
            <a:endParaRPr lang="en-US" sz="1400" dirty="0"/>
          </a:p>
          <a:p>
            <a:r>
              <a:rPr lang="en-US" sz="1400" dirty="0"/>
              <a:t>Replace fractions with whole numbers and try the problem.  Then apply those strategies to the problem.</a:t>
            </a:r>
          </a:p>
          <a:p>
            <a:endParaRPr lang="en-US" sz="1400" dirty="0"/>
          </a:p>
          <a:p>
            <a:r>
              <a:rPr lang="en-US" sz="1400" dirty="0"/>
              <a:t>Have manipulatives available or encourage children to draw out a problem to find a solution path.</a:t>
            </a:r>
          </a:p>
          <a:p>
            <a:endParaRPr lang="en-US" sz="1400" dirty="0"/>
          </a:p>
          <a:p>
            <a:r>
              <a:rPr lang="en-US" sz="1400" dirty="0"/>
              <a:t>How can we make this lesson more engaging?</a:t>
            </a:r>
          </a:p>
        </p:txBody>
      </p:sp>
      <p:sp>
        <p:nvSpPr>
          <p:cNvPr id="4" name="Slide Number Placeholder 3"/>
          <p:cNvSpPr>
            <a:spLocks noGrp="1"/>
          </p:cNvSpPr>
          <p:nvPr>
            <p:ph type="sldNum" sz="quarter" idx="10"/>
          </p:nvPr>
        </p:nvSpPr>
        <p:spPr/>
        <p:txBody>
          <a:bodyPr/>
          <a:lstStyle/>
          <a:p>
            <a:fld id="{12B5FFBA-3C86-4843-AC13-AE6EC2DC2A3E}" type="slidenum">
              <a:rPr lang="en-US" smtClean="0"/>
              <a:t>9</a:t>
            </a:fld>
            <a:endParaRPr lang="en-US"/>
          </a:p>
        </p:txBody>
      </p:sp>
    </p:spTree>
    <p:extLst>
      <p:ext uri="{BB962C8B-B14F-4D97-AF65-F5344CB8AC3E}">
        <p14:creationId xmlns:p14="http://schemas.microsoft.com/office/powerpoint/2010/main" val="417934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smtClean="0"/>
              <a:t>4/11/2016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7239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2180626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369792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1273572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5623848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541373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1646269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982490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9971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04464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smtClean="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8800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95841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t>4/11/2016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2733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4/11/2016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63832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4/11/2016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4787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1861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89249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160EA64-D806-43AC-9DF2-F8C432F32B4C}" type="datetimeFigureOut">
              <a:rPr lang="en-US" smtClean="0"/>
              <a:t>4/11/2016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1289855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ctm.org/conferences-and-professional-development/principles-to-actions-professional-learning-toolki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uffingtonpost.com/2015/06/29/john-urschel-math-problem_n_7687732.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ctm.org/ptatoolk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Carol%20Dweck-%20The%20Effect%20of%20Praise%20on%20Mindsets.mp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youtube.com/watch?v=lp5FvxnC0Ew" TargetMode="Externa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KIgOvFmXVo"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40770"/>
            <a:ext cx="8991600" cy="2429151"/>
          </a:xfrm>
        </p:spPr>
        <p:txBody>
          <a:bodyPr>
            <a:normAutofit fontScale="90000"/>
          </a:bodyPr>
          <a:lstStyle/>
          <a:p>
            <a:r>
              <a:rPr lang="en-US" dirty="0"/>
              <a:t>Leadership and Coaching</a:t>
            </a:r>
            <a:br>
              <a:rPr lang="en-US" dirty="0"/>
            </a:br>
            <a:r>
              <a:rPr lang="en-US" dirty="0"/>
              <a:t> for </a:t>
            </a:r>
            <a:br>
              <a:rPr lang="en-US" dirty="0"/>
            </a:br>
            <a:r>
              <a:rPr lang="en-US" dirty="0"/>
              <a:t>Novice Math Specialists</a:t>
            </a:r>
          </a:p>
        </p:txBody>
      </p:sp>
      <p:sp>
        <p:nvSpPr>
          <p:cNvPr id="3" name="Subtitle 2"/>
          <p:cNvSpPr>
            <a:spLocks noGrp="1"/>
          </p:cNvSpPr>
          <p:nvPr>
            <p:ph type="subTitle" idx="1"/>
          </p:nvPr>
        </p:nvSpPr>
        <p:spPr>
          <a:xfrm>
            <a:off x="4740664" y="4725137"/>
            <a:ext cx="6987645" cy="1388534"/>
          </a:xfrm>
        </p:spPr>
        <p:txBody>
          <a:bodyPr>
            <a:normAutofit/>
          </a:bodyPr>
          <a:lstStyle/>
          <a:p>
            <a:pPr algn="ctr"/>
            <a:r>
              <a:rPr lang="en-US" b="1" dirty="0"/>
              <a:t>     Candy Standley</a:t>
            </a:r>
            <a:r>
              <a:rPr lang="en-US" dirty="0"/>
              <a:t>	                     			</a:t>
            </a:r>
            <a:r>
              <a:rPr lang="en-US" b="1" dirty="0"/>
              <a:t>Carol Walsh</a:t>
            </a:r>
          </a:p>
          <a:p>
            <a:pPr algn="ctr"/>
            <a:r>
              <a:rPr lang="en-US" dirty="0"/>
              <a:t>        Culpeper County          		              Middlesex County</a:t>
            </a:r>
          </a:p>
        </p:txBody>
      </p:sp>
      <p:sp>
        <p:nvSpPr>
          <p:cNvPr id="4" name="TextBox 3"/>
          <p:cNvSpPr txBox="1"/>
          <p:nvPr/>
        </p:nvSpPr>
        <p:spPr>
          <a:xfrm>
            <a:off x="3048000" y="3077029"/>
            <a:ext cx="8026400" cy="1477328"/>
          </a:xfrm>
          <a:prstGeom prst="rect">
            <a:avLst/>
          </a:prstGeom>
          <a:noFill/>
        </p:spPr>
        <p:txBody>
          <a:bodyPr wrap="square" rtlCol="0">
            <a:spAutoFit/>
          </a:bodyPr>
          <a:lstStyle/>
          <a:p>
            <a:pPr algn="ctr"/>
            <a:r>
              <a:rPr lang="en-US" dirty="0">
                <a:cs typeface="Andalus" panose="02020603050405020304"/>
              </a:rPr>
              <a:t>March 21, 2016</a:t>
            </a:r>
          </a:p>
          <a:p>
            <a:pPr algn="ctr"/>
            <a:r>
              <a:rPr lang="en-US" dirty="0">
                <a:cs typeface="Andalus" panose="02020603050405020304"/>
              </a:rPr>
              <a:t>Southwest Virginia Higher Education Center</a:t>
            </a:r>
          </a:p>
          <a:p>
            <a:pPr algn="ctr"/>
            <a:endParaRPr lang="en-US" dirty="0">
              <a:cs typeface="Andalus" panose="02020603050405020304"/>
            </a:endParaRPr>
          </a:p>
          <a:p>
            <a:pPr algn="ctr"/>
            <a:r>
              <a:rPr lang="en-US" dirty="0">
                <a:cs typeface="Andalus" panose="02020603050405020304"/>
              </a:rPr>
              <a:t>Session 1B</a:t>
            </a:r>
          </a:p>
          <a:p>
            <a:endParaRPr lang="en-US" dirty="0"/>
          </a:p>
        </p:txBody>
      </p:sp>
    </p:spTree>
    <p:extLst>
      <p:ext uri="{BB962C8B-B14F-4D97-AF65-F5344CB8AC3E}">
        <p14:creationId xmlns:p14="http://schemas.microsoft.com/office/powerpoint/2010/main" val="380899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the Fishbowl</a:t>
            </a:r>
          </a:p>
        </p:txBody>
      </p:sp>
      <p:sp>
        <p:nvSpPr>
          <p:cNvPr id="3" name="Content Placeholder 2"/>
          <p:cNvSpPr>
            <a:spLocks noGrp="1"/>
          </p:cNvSpPr>
          <p:nvPr>
            <p:ph idx="1"/>
          </p:nvPr>
        </p:nvSpPr>
        <p:spPr>
          <a:xfrm>
            <a:off x="1484310" y="2120349"/>
            <a:ext cx="10018713" cy="3670852"/>
          </a:xfrm>
        </p:spPr>
        <p:txBody>
          <a:bodyPr>
            <a:normAutofit/>
          </a:bodyPr>
          <a:lstStyle/>
          <a:p>
            <a:r>
              <a:rPr lang="en-US" dirty="0"/>
              <a:t>Check the inside of your tent card.  A gold fish means that you will be in the Fishbowl for the discussion.  A white fish means that you will be on the outside of the Fishbowl.</a:t>
            </a:r>
          </a:p>
          <a:p>
            <a:r>
              <a:rPr lang="en-US" dirty="0"/>
              <a:t>The numbers on your fish pair you up.  </a:t>
            </a:r>
          </a:p>
          <a:p>
            <a:r>
              <a:rPr lang="en-US" dirty="0"/>
              <a:t>After an 8 minute Fishbowl discussion, partners will pair up to share thoughts on the topic discussed.</a:t>
            </a:r>
          </a:p>
          <a:p>
            <a:r>
              <a:rPr lang="en-US" dirty="0"/>
              <a:t>Participants in the Fishbowl must share a thought on the topic.  No one can speak a second time until everyone has spoken once.</a:t>
            </a:r>
          </a:p>
          <a:p>
            <a:pPr marL="0" indent="0">
              <a:buNone/>
            </a:pPr>
            <a:endParaRPr lang="en-US" dirty="0"/>
          </a:p>
        </p:txBody>
      </p:sp>
    </p:spTree>
    <p:extLst>
      <p:ext uri="{BB962C8B-B14F-4D97-AF65-F5344CB8AC3E}">
        <p14:creationId xmlns:p14="http://schemas.microsoft.com/office/powerpoint/2010/main" val="135599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to Actions:</a:t>
            </a:r>
            <a:br>
              <a:rPr lang="en-US" dirty="0"/>
            </a:br>
            <a:r>
              <a:rPr lang="en-US" dirty="0"/>
              <a:t>Professional Learning Toolkit</a:t>
            </a:r>
          </a:p>
        </p:txBody>
      </p:sp>
      <p:sp>
        <p:nvSpPr>
          <p:cNvPr id="3" name="Content Placeholder 2"/>
          <p:cNvSpPr>
            <a:spLocks noGrp="1"/>
          </p:cNvSpPr>
          <p:nvPr>
            <p:ph idx="1"/>
          </p:nvPr>
        </p:nvSpPr>
        <p:spPr>
          <a:xfrm>
            <a:off x="2703443" y="1673087"/>
            <a:ext cx="8799581" cy="3124201"/>
          </a:xfrm>
        </p:spPr>
        <p:txBody>
          <a:bodyPr/>
          <a:lstStyle/>
          <a:p>
            <a:r>
              <a:rPr lang="en-US" dirty="0">
                <a:hlinkClick r:id="rId3"/>
              </a:rPr>
              <a:t>http://www.nctm.org/conferences-and-professional-development/principles-to-actions-professional-learning-toolkit/</a:t>
            </a:r>
            <a:endParaRPr lang="en-US" dirty="0"/>
          </a:p>
          <a:p>
            <a:endParaRPr lang="en-US" dirty="0"/>
          </a:p>
        </p:txBody>
      </p:sp>
    </p:spTree>
    <p:extLst>
      <p:ext uri="{BB962C8B-B14F-4D97-AF65-F5344CB8AC3E}">
        <p14:creationId xmlns:p14="http://schemas.microsoft.com/office/powerpoint/2010/main" val="384522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Case of Patricia </a:t>
            </a:r>
            <a:r>
              <a:rPr lang="en-US" dirty="0" err="1"/>
              <a:t>Rossman</a:t>
            </a:r>
            <a:r>
              <a:rPr lang="en-US" dirty="0"/>
              <a:t/>
            </a:r>
            <a:br>
              <a:rPr lang="en-US" dirty="0"/>
            </a:br>
            <a:r>
              <a:rPr lang="en-US" dirty="0"/>
              <a:t>and the Hexagon Task</a:t>
            </a:r>
          </a:p>
        </p:txBody>
      </p:sp>
      <p:sp>
        <p:nvSpPr>
          <p:cNvPr id="3" name="Content Placeholder 2"/>
          <p:cNvSpPr>
            <a:spLocks noGrp="1"/>
          </p:cNvSpPr>
          <p:nvPr>
            <p:ph idx="1"/>
          </p:nvPr>
        </p:nvSpPr>
        <p:spPr/>
        <p:txBody>
          <a:bodyPr/>
          <a:lstStyle/>
          <a:p>
            <a:pPr marL="0" indent="0">
              <a:buNone/>
            </a:pPr>
            <a:r>
              <a:rPr lang="en-US" dirty="0"/>
              <a:t>During this session, you will…</a:t>
            </a:r>
          </a:p>
          <a:p>
            <a:r>
              <a:rPr lang="en-US" dirty="0"/>
              <a:t>solve and discuss the hexagon task,</a:t>
            </a:r>
          </a:p>
          <a:p>
            <a:r>
              <a:rPr lang="en-US" dirty="0"/>
              <a:t>examine the moves Ms. </a:t>
            </a:r>
            <a:r>
              <a:rPr lang="en-US" dirty="0" err="1"/>
              <a:t>Rossman</a:t>
            </a:r>
            <a:r>
              <a:rPr lang="en-US" dirty="0"/>
              <a:t> makes to support students' engagement in and understanding of mathematics in a video case; and</a:t>
            </a:r>
          </a:p>
          <a:p>
            <a:r>
              <a:rPr lang="en-US" dirty="0"/>
              <a:t>discuss how the effective mathematics teaching practice of promote productive struggle is evident in the video case </a:t>
            </a:r>
          </a:p>
          <a:p>
            <a:endParaRPr lang="en-US" dirty="0"/>
          </a:p>
        </p:txBody>
      </p:sp>
    </p:spTree>
    <p:extLst>
      <p:ext uri="{BB962C8B-B14F-4D97-AF65-F5344CB8AC3E}">
        <p14:creationId xmlns:p14="http://schemas.microsoft.com/office/powerpoint/2010/main" val="181231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NCTM_R_LogoandName4C_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34313" y="5911850"/>
            <a:ext cx="26733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p:cNvSpPr txBox="1">
            <a:spLocks/>
          </p:cNvSpPr>
          <p:nvPr/>
        </p:nvSpPr>
        <p:spPr bwMode="auto">
          <a:xfrm>
            <a:off x="2413000" y="-161925"/>
            <a:ext cx="825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Rockwell" panose="02060603020205020403" pitchFamily="18" charset="0"/>
              </a:defRPr>
            </a:lvl1pPr>
            <a:lvl2pPr marL="742950" indent="-285750" defTabSz="457200">
              <a:defRPr>
                <a:solidFill>
                  <a:schemeClr val="tx1"/>
                </a:solidFill>
                <a:latin typeface="Rockwell" panose="02060603020205020403" pitchFamily="18" charset="0"/>
              </a:defRPr>
            </a:lvl2pPr>
            <a:lvl3pPr marL="1143000" indent="-228600" defTabSz="457200">
              <a:defRPr>
                <a:solidFill>
                  <a:schemeClr val="tx1"/>
                </a:solidFill>
                <a:latin typeface="Rockwell" panose="02060603020205020403" pitchFamily="18" charset="0"/>
              </a:defRPr>
            </a:lvl3pPr>
            <a:lvl4pPr marL="1600200" indent="-228600" defTabSz="457200">
              <a:defRPr>
                <a:solidFill>
                  <a:schemeClr val="tx1"/>
                </a:solidFill>
                <a:latin typeface="Rockwell" panose="02060603020205020403" pitchFamily="18" charset="0"/>
              </a:defRPr>
            </a:lvl4pPr>
            <a:lvl5pPr marL="2057400" indent="-228600" defTabSz="457200">
              <a:defRPr>
                <a:solidFill>
                  <a:schemeClr val="tx1"/>
                </a:solidFill>
                <a:latin typeface="Rockwell" panose="02060603020205020403" pitchFamily="18" charset="0"/>
              </a:defRPr>
            </a:lvl5pPr>
            <a:lvl6pPr marL="2514600" indent="-228600" defTabSz="457200" eaLnBrk="0" fontAlgn="base" hangingPunct="0">
              <a:spcBef>
                <a:spcPct val="0"/>
              </a:spcBef>
              <a:spcAft>
                <a:spcPct val="0"/>
              </a:spcAft>
              <a:defRPr>
                <a:solidFill>
                  <a:schemeClr val="tx1"/>
                </a:solidFill>
                <a:latin typeface="Rockwell" panose="02060603020205020403" pitchFamily="18" charset="0"/>
              </a:defRPr>
            </a:lvl6pPr>
            <a:lvl7pPr marL="2971800" indent="-228600" defTabSz="457200" eaLnBrk="0" fontAlgn="base" hangingPunct="0">
              <a:spcBef>
                <a:spcPct val="0"/>
              </a:spcBef>
              <a:spcAft>
                <a:spcPct val="0"/>
              </a:spcAft>
              <a:defRPr>
                <a:solidFill>
                  <a:schemeClr val="tx1"/>
                </a:solidFill>
                <a:latin typeface="Rockwell" panose="02060603020205020403" pitchFamily="18" charset="0"/>
              </a:defRPr>
            </a:lvl7pPr>
            <a:lvl8pPr marL="3429000" indent="-228600" defTabSz="457200" eaLnBrk="0" fontAlgn="base" hangingPunct="0">
              <a:spcBef>
                <a:spcPct val="0"/>
              </a:spcBef>
              <a:spcAft>
                <a:spcPct val="0"/>
              </a:spcAft>
              <a:defRPr>
                <a:solidFill>
                  <a:schemeClr val="tx1"/>
                </a:solidFill>
                <a:latin typeface="Rockwell" panose="02060603020205020403" pitchFamily="18" charset="0"/>
              </a:defRPr>
            </a:lvl8pPr>
            <a:lvl9pPr marL="3886200" indent="-228600" defTabSz="457200" eaLnBrk="0" fontAlgn="base" hangingPunct="0">
              <a:spcBef>
                <a:spcPct val="0"/>
              </a:spcBef>
              <a:spcAft>
                <a:spcPct val="0"/>
              </a:spcAft>
              <a:defRPr>
                <a:solidFill>
                  <a:schemeClr val="tx1"/>
                </a:solidFill>
                <a:latin typeface="Rockwell" panose="02060603020205020403" pitchFamily="18" charset="0"/>
              </a:defRPr>
            </a:lvl9pPr>
          </a:lstStyle>
          <a:p>
            <a:pPr algn="ctr" eaLnBrk="1" hangingPunct="1"/>
            <a:r>
              <a:rPr lang="en-US" altLang="en-US" sz="3200" b="1">
                <a:solidFill>
                  <a:srgbClr val="003366"/>
                </a:solidFill>
                <a:latin typeface="Verdana" panose="020B0604030504040204" pitchFamily="34" charset="0"/>
                <a:ea typeface="Verdana" panose="020B0604030504040204" pitchFamily="34" charset="0"/>
                <a:cs typeface="Verdana" panose="020B0604030504040204" pitchFamily="34" charset="0"/>
              </a:rPr>
              <a:t>The Hexagon Task</a:t>
            </a:r>
          </a:p>
        </p:txBody>
      </p:sp>
      <p:sp>
        <p:nvSpPr>
          <p:cNvPr id="6" name="Rectangle 3"/>
          <p:cNvSpPr txBox="1">
            <a:spLocks noChangeArrowheads="1"/>
          </p:cNvSpPr>
          <p:nvPr/>
        </p:nvSpPr>
        <p:spPr>
          <a:xfrm>
            <a:off x="2701925" y="1638300"/>
            <a:ext cx="7556500" cy="4191000"/>
          </a:xfrm>
          <a:prstGeom prst="rect">
            <a:avLst/>
          </a:prstGeom>
        </p:spPr>
        <p:txBody>
          <a:bodyPr/>
          <a:lstStyle/>
          <a:p>
            <a:pPr>
              <a:defRPr/>
            </a:pPr>
            <a:r>
              <a:rPr lang="en-US" sz="2200" dirty="0">
                <a:solidFill>
                  <a:srgbClr val="003366"/>
                </a:solidFill>
                <a:latin typeface="Verdana"/>
                <a:cs typeface="Verdana"/>
              </a:rPr>
              <a:t>Trains 1, 2, 3, and 4 are the first 4 trains in the hexagon pattern.  The first train in this pattern consists of one regular hexagon.  For each subsequent train, one additional hexagon is added.  For the hexagon pattern:</a:t>
            </a:r>
          </a:p>
          <a:p>
            <a:pPr marL="514350" indent="-514350">
              <a:buFont typeface="+mj-lt"/>
              <a:buAutoNum type="arabicPeriod"/>
              <a:defRPr/>
            </a:pPr>
            <a:r>
              <a:rPr lang="en-US" sz="2200" dirty="0">
                <a:solidFill>
                  <a:srgbClr val="003366"/>
                </a:solidFill>
                <a:latin typeface="Verdana"/>
                <a:cs typeface="Verdana"/>
              </a:rPr>
              <a:t>Compute the perimeter for the first 4 trains.</a:t>
            </a:r>
          </a:p>
          <a:p>
            <a:pPr marL="514350" indent="-514350">
              <a:buFont typeface="+mj-lt"/>
              <a:buAutoNum type="arabicPeriod"/>
              <a:defRPr/>
            </a:pPr>
            <a:r>
              <a:rPr lang="en-US" sz="2200" dirty="0">
                <a:solidFill>
                  <a:srgbClr val="003366"/>
                </a:solidFill>
                <a:latin typeface="Verdana"/>
                <a:cs typeface="Verdana"/>
              </a:rPr>
              <a:t>Determine the perimeter for the tenth train without constructing it.</a:t>
            </a:r>
          </a:p>
          <a:p>
            <a:pPr marL="514350" indent="-514350">
              <a:buFont typeface="+mj-lt"/>
              <a:buAutoNum type="arabicPeriod"/>
              <a:defRPr/>
            </a:pPr>
            <a:r>
              <a:rPr lang="en-US" sz="2200" dirty="0">
                <a:solidFill>
                  <a:srgbClr val="003366"/>
                </a:solidFill>
                <a:latin typeface="Verdana"/>
                <a:cs typeface="Verdana"/>
              </a:rPr>
              <a:t>Write a description that could be used to compute the perimeter of any train in the pattern.  Explain how you know it will always work</a:t>
            </a:r>
            <a:r>
              <a:rPr lang="en-US" sz="2200" dirty="0">
                <a:latin typeface="Verdana"/>
                <a:cs typeface="Verdana"/>
              </a:rPr>
              <a:t>. </a:t>
            </a:r>
            <a:r>
              <a:rPr lang="en-US" sz="2200" dirty="0">
                <a:solidFill>
                  <a:srgbClr val="003366"/>
                </a:solidFill>
                <a:latin typeface="Verdana"/>
                <a:cs typeface="Verdana"/>
              </a:rPr>
              <a:t>(Use the edge length of any pattern block or the length of a side of a hexagon as your unit of measure.)</a:t>
            </a:r>
          </a:p>
        </p:txBody>
      </p:sp>
      <p:pic>
        <p:nvPicPr>
          <p:cNvPr id="17413" name="Picture 1" descr="14861 principles to action cover bar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3813"/>
            <a:ext cx="8890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14861 principles to action cover.psd"/>
          <p:cNvPicPr>
            <a:picLocks noChangeAspect="1"/>
          </p:cNvPicPr>
          <p:nvPr/>
        </p:nvPicPr>
        <p:blipFill>
          <a:blip r:embed="rId5"/>
          <a:stretch>
            <a:fillRect/>
          </a:stretch>
        </p:blipFill>
        <p:spPr>
          <a:xfrm>
            <a:off x="1782763" y="182563"/>
            <a:ext cx="762000" cy="1085850"/>
          </a:xfrm>
          <a:prstGeom prst="rect">
            <a:avLst/>
          </a:prstGeom>
          <a:ln w="6350" cmpd="sng">
            <a:solidFill>
              <a:srgbClr val="FFFFFF"/>
            </a:solidFill>
          </a:ln>
          <a:effectLst>
            <a:outerShdw blurRad="50800" dist="38100" dir="2700000" algn="tl" rotWithShape="0">
              <a:prstClr val="black">
                <a:alpha val="40000"/>
              </a:prstClr>
            </a:outerShdw>
          </a:effectLst>
        </p:spPr>
      </p:pic>
      <p:pic>
        <p:nvPicPr>
          <p:cNvPr id="17415" name="Content Placeholder 8"/>
          <p:cNvPicPr>
            <a:picLocks noChangeAspect="1"/>
          </p:cNvPicPr>
          <p:nvPr/>
        </p:nvPicPr>
        <p:blipFill>
          <a:blip r:embed="rId6">
            <a:extLst>
              <a:ext uri="{28A0092B-C50C-407E-A947-70E740481C1C}">
                <a14:useLocalDpi xmlns:a14="http://schemas.microsoft.com/office/drawing/2010/main" val="0"/>
              </a:ext>
            </a:extLst>
          </a:blip>
          <a:srcRect t="-13612" b="-19095"/>
          <a:stretch>
            <a:fillRect/>
          </a:stretch>
        </p:blipFill>
        <p:spPr bwMode="auto">
          <a:xfrm>
            <a:off x="3168650" y="820738"/>
            <a:ext cx="6545263"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Box 2"/>
          <p:cNvSpPr txBox="1">
            <a:spLocks noChangeArrowheads="1"/>
          </p:cNvSpPr>
          <p:nvPr/>
        </p:nvSpPr>
        <p:spPr bwMode="auto">
          <a:xfrm>
            <a:off x="2325688" y="6421438"/>
            <a:ext cx="5788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eaLnBrk="0" fontAlgn="base" hangingPunct="0">
              <a:spcBef>
                <a:spcPct val="0"/>
              </a:spcBef>
              <a:spcAft>
                <a:spcPct val="0"/>
              </a:spcAft>
              <a:defRPr>
                <a:solidFill>
                  <a:schemeClr val="tx1"/>
                </a:solidFill>
                <a:latin typeface="Rockwell" panose="02060603020205020403" pitchFamily="18" charset="0"/>
              </a:defRPr>
            </a:lvl6pPr>
            <a:lvl7pPr marL="2971800" indent="-228600" eaLnBrk="0" fontAlgn="base" hangingPunct="0">
              <a:spcBef>
                <a:spcPct val="0"/>
              </a:spcBef>
              <a:spcAft>
                <a:spcPct val="0"/>
              </a:spcAft>
              <a:defRPr>
                <a:solidFill>
                  <a:schemeClr val="tx1"/>
                </a:solidFill>
                <a:latin typeface="Rockwell" panose="02060603020205020403" pitchFamily="18" charset="0"/>
              </a:defRPr>
            </a:lvl7pPr>
            <a:lvl8pPr marL="3429000" indent="-228600" eaLnBrk="0" fontAlgn="base" hangingPunct="0">
              <a:spcBef>
                <a:spcPct val="0"/>
              </a:spcBef>
              <a:spcAft>
                <a:spcPct val="0"/>
              </a:spcAft>
              <a:defRPr>
                <a:solidFill>
                  <a:schemeClr val="tx1"/>
                </a:solidFill>
                <a:latin typeface="Rockwell" panose="02060603020205020403" pitchFamily="18" charset="0"/>
              </a:defRPr>
            </a:lvl8pPr>
            <a:lvl9pPr marL="3886200" indent="-228600" eaLnBrk="0" fontAlgn="base" hangingPunct="0">
              <a:spcBef>
                <a:spcPct val="0"/>
              </a:spcBef>
              <a:spcAft>
                <a:spcPct val="0"/>
              </a:spcAft>
              <a:defRPr>
                <a:solidFill>
                  <a:schemeClr val="tx1"/>
                </a:solidFill>
                <a:latin typeface="Rockwell" panose="02060603020205020403" pitchFamily="18" charset="0"/>
              </a:defRPr>
            </a:lvl9pPr>
          </a:lstStyle>
          <a:p>
            <a:r>
              <a:rPr lang="en-US" altLang="en-US" sz="1200">
                <a:solidFill>
                  <a:srgbClr val="003366"/>
                </a:solidFill>
              </a:rPr>
              <a:t>Adapted from Visual Mathematics Course I, Lessons 16-30 published by the Math Learning Center. Copyright © 1995 by The Math Learning Center, Salem, Oregon.</a:t>
            </a:r>
          </a:p>
        </p:txBody>
      </p:sp>
      <p:sp>
        <p:nvSpPr>
          <p:cNvPr id="17417" name="TextBox 3"/>
          <p:cNvSpPr txBox="1">
            <a:spLocks noChangeArrowheads="1"/>
          </p:cNvSpPr>
          <p:nvPr/>
        </p:nvSpPr>
        <p:spPr bwMode="auto">
          <a:xfrm>
            <a:off x="13400088" y="325755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eaLnBrk="0" fontAlgn="base" hangingPunct="0">
              <a:spcBef>
                <a:spcPct val="0"/>
              </a:spcBef>
              <a:spcAft>
                <a:spcPct val="0"/>
              </a:spcAft>
              <a:defRPr>
                <a:solidFill>
                  <a:schemeClr val="tx1"/>
                </a:solidFill>
                <a:latin typeface="Rockwell" panose="02060603020205020403" pitchFamily="18" charset="0"/>
              </a:defRPr>
            </a:lvl6pPr>
            <a:lvl7pPr marL="2971800" indent="-228600" eaLnBrk="0" fontAlgn="base" hangingPunct="0">
              <a:spcBef>
                <a:spcPct val="0"/>
              </a:spcBef>
              <a:spcAft>
                <a:spcPct val="0"/>
              </a:spcAft>
              <a:defRPr>
                <a:solidFill>
                  <a:schemeClr val="tx1"/>
                </a:solidFill>
                <a:latin typeface="Rockwell" panose="02060603020205020403" pitchFamily="18" charset="0"/>
              </a:defRPr>
            </a:lvl7pPr>
            <a:lvl8pPr marL="3429000" indent="-228600" eaLnBrk="0" fontAlgn="base" hangingPunct="0">
              <a:spcBef>
                <a:spcPct val="0"/>
              </a:spcBef>
              <a:spcAft>
                <a:spcPct val="0"/>
              </a:spcAft>
              <a:defRPr>
                <a:solidFill>
                  <a:schemeClr val="tx1"/>
                </a:solidFill>
                <a:latin typeface="Rockwell" panose="02060603020205020403" pitchFamily="18" charset="0"/>
              </a:defRPr>
            </a:lvl8pPr>
            <a:lvl9pPr marL="3886200" indent="-228600" eaLnBrk="0" fontAlgn="base" hangingPunct="0">
              <a:spcBef>
                <a:spcPct val="0"/>
              </a:spcBef>
              <a:spcAft>
                <a:spcPct val="0"/>
              </a:spcAft>
              <a:defRPr>
                <a:solidFill>
                  <a:schemeClr val="tx1"/>
                </a:solidFill>
                <a:latin typeface="Rockwell" panose="02060603020205020403" pitchFamily="18" charset="0"/>
              </a:defRPr>
            </a:lvl9pPr>
          </a:lstStyle>
          <a:p>
            <a:endParaRPr lang="en-US" altLang="en-US"/>
          </a:p>
        </p:txBody>
      </p:sp>
    </p:spTree>
    <p:extLst>
      <p:ext uri="{BB962C8B-B14F-4D97-AF65-F5344CB8AC3E}">
        <p14:creationId xmlns:p14="http://schemas.microsoft.com/office/powerpoint/2010/main" val="324723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dirty="0"/>
              <a:t>Hexagon Task video</a:t>
            </a:r>
          </a:p>
        </p:txBody>
      </p:sp>
      <p:sp>
        <p:nvSpPr>
          <p:cNvPr id="3" name="Content Placeholder 2"/>
          <p:cNvSpPr>
            <a:spLocks noGrp="1"/>
          </p:cNvSpPr>
          <p:nvPr>
            <p:ph idx="1"/>
          </p:nvPr>
        </p:nvSpPr>
        <p:spPr>
          <a:xfrm>
            <a:off x="1484310" y="1484243"/>
            <a:ext cx="10018713" cy="4306957"/>
          </a:xfrm>
        </p:spPr>
        <p:txBody>
          <a:bodyPr>
            <a:normAutofit fontScale="55000" lnSpcReduction="20000"/>
          </a:bodyPr>
          <a:lstStyle/>
          <a:p>
            <a:r>
              <a:rPr lang="en-US" sz="4400" dirty="0"/>
              <a:t>As you watch students complete the hexagon task, watch for ways that Ms. </a:t>
            </a:r>
            <a:r>
              <a:rPr lang="en-US" sz="4400" dirty="0" err="1"/>
              <a:t>Rossman</a:t>
            </a:r>
            <a:r>
              <a:rPr lang="en-US" sz="4400" dirty="0"/>
              <a:t> promotes the idea of productive struggle. </a:t>
            </a:r>
          </a:p>
          <a:p>
            <a:r>
              <a:rPr lang="en-US" sz="4400" dirty="0"/>
              <a:t>Think about your work with teachers.  What challenges do you face in getting teachers to promote the practice of productive struggle?</a:t>
            </a:r>
          </a:p>
          <a:p>
            <a:r>
              <a:rPr lang="en-US" sz="4400" dirty="0"/>
              <a:t>As your group completed the task, did you struggle at times, feel comfortable asking questions, persevere or quit, help one another, ask the teacher for assistance?</a:t>
            </a:r>
          </a:p>
          <a:p>
            <a:r>
              <a:rPr lang="en-US" sz="4400" dirty="0"/>
              <a:t>Do you see a connection between productive struggle and developing a growth mindset?</a:t>
            </a:r>
          </a:p>
          <a:p>
            <a:pPr marL="0" indent="0">
              <a:buNone/>
            </a:pPr>
            <a:r>
              <a:rPr lang="en-US" dirty="0"/>
              <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634576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964691"/>
            <a:ext cx="8397107" cy="1702307"/>
          </a:xfrm>
        </p:spPr>
        <p:txBody>
          <a:bodyPr>
            <a:normAutofit/>
          </a:bodyPr>
          <a:lstStyle/>
          <a:p>
            <a:pPr>
              <a:defRPr/>
            </a:pPr>
            <a:r>
              <a:rPr lang="en-US" sz="4800" dirty="0">
                <a:solidFill>
                  <a:srgbClr val="C00000"/>
                </a:solidFill>
              </a:rPr>
              <a:t>A Dual Love:  </a:t>
            </a:r>
            <a:br>
              <a:rPr lang="en-US" sz="4800" dirty="0">
                <a:solidFill>
                  <a:srgbClr val="C00000"/>
                </a:solidFill>
              </a:rPr>
            </a:br>
            <a:r>
              <a:rPr lang="en-US" sz="4800" dirty="0">
                <a:solidFill>
                  <a:srgbClr val="C00000"/>
                </a:solidFill>
              </a:rPr>
              <a:t>Football + Mathematics</a:t>
            </a:r>
          </a:p>
        </p:txBody>
      </p:sp>
      <p:sp>
        <p:nvSpPr>
          <p:cNvPr id="3" name="Content Placeholder 2"/>
          <p:cNvSpPr>
            <a:spLocks noGrp="1"/>
          </p:cNvSpPr>
          <p:nvPr>
            <p:ph idx="1"/>
          </p:nvPr>
        </p:nvSpPr>
        <p:spPr/>
        <p:txBody>
          <a:bodyPr>
            <a:normAutofit fontScale="92500" lnSpcReduction="20000"/>
          </a:bodyPr>
          <a:lstStyle/>
          <a:p>
            <a:pPr>
              <a:defRPr/>
            </a:pPr>
            <a:endParaRPr lang="en-US" dirty="0"/>
          </a:p>
          <a:p>
            <a:pPr marL="0" indent="0">
              <a:buFont typeface="Wingdings" panose="05000000000000000000" pitchFamily="2" charset="2"/>
              <a:buNone/>
              <a:defRPr/>
            </a:pPr>
            <a:r>
              <a:rPr lang="en-US" sz="2400" dirty="0"/>
              <a:t>Ask John </a:t>
            </a:r>
            <a:r>
              <a:rPr lang="en-US" sz="2400" dirty="0" err="1"/>
              <a:t>Urschel</a:t>
            </a:r>
            <a:r>
              <a:rPr lang="en-US" sz="2400" dirty="0"/>
              <a:t>, Baltimore Ravens, to define himself, and this is the sort of answer you’ll get: “John </a:t>
            </a:r>
            <a:r>
              <a:rPr lang="en-US" sz="2400" dirty="0" err="1"/>
              <a:t>Urschel</a:t>
            </a:r>
            <a:r>
              <a:rPr lang="en-US" sz="2400" dirty="0"/>
              <a:t>, pro football player, mathematician, professional </a:t>
            </a:r>
            <a:r>
              <a:rPr lang="en-US" sz="2400" dirty="0" err="1"/>
              <a:t>mathlete</a:t>
            </a:r>
            <a:r>
              <a:rPr lang="en-US" sz="2400" dirty="0"/>
              <a:t>.”</a:t>
            </a:r>
          </a:p>
          <a:p>
            <a:pPr marL="0" indent="0">
              <a:buFont typeface="Wingdings" panose="05000000000000000000" pitchFamily="2" charset="2"/>
              <a:buNone/>
              <a:defRPr/>
            </a:pPr>
            <a:endParaRPr lang="en-US" sz="2400" dirty="0"/>
          </a:p>
          <a:p>
            <a:pPr marL="0" indent="0">
              <a:buFont typeface="Wingdings" panose="05000000000000000000" pitchFamily="2" charset="2"/>
              <a:buNone/>
              <a:defRPr/>
            </a:pPr>
            <a:endParaRPr lang="en-US" sz="2400" dirty="0"/>
          </a:p>
          <a:p>
            <a:pPr marL="0" indent="0">
              <a:buFont typeface="Wingdings" panose="05000000000000000000" pitchFamily="2" charset="2"/>
              <a:buNone/>
              <a:defRPr/>
            </a:pPr>
            <a:r>
              <a:rPr lang="en-US" sz="2400" dirty="0">
                <a:hlinkClick r:id="rId3"/>
              </a:rPr>
              <a:t>A wonderful story and a short video clip. </a:t>
            </a:r>
            <a:endParaRPr lang="en-US" sz="2400" dirty="0"/>
          </a:p>
          <a:p>
            <a:pPr marL="0" indent="0">
              <a:buFont typeface="Wingdings" panose="05000000000000000000" pitchFamily="2" charset="2"/>
              <a:buNone/>
              <a:defRPr/>
            </a:pPr>
            <a:r>
              <a:rPr lang="en-US" sz="2400" dirty="0"/>
              <a:t> http://www.huffingtonpost.com/2015/06/29/john-urschel-math-problem_n_7687732.html</a:t>
            </a:r>
          </a:p>
        </p:txBody>
      </p:sp>
    </p:spTree>
    <p:extLst>
      <p:ext uri="{BB962C8B-B14F-4D97-AF65-F5344CB8AC3E}">
        <p14:creationId xmlns:p14="http://schemas.microsoft.com/office/powerpoint/2010/main" val="1662122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we part…</a:t>
            </a:r>
          </a:p>
        </p:txBody>
      </p:sp>
      <p:sp>
        <p:nvSpPr>
          <p:cNvPr id="3" name="Content Placeholder 2"/>
          <p:cNvSpPr>
            <a:spLocks noGrp="1"/>
          </p:cNvSpPr>
          <p:nvPr>
            <p:ph idx="1"/>
          </p:nvPr>
        </p:nvSpPr>
        <p:spPr>
          <a:xfrm>
            <a:off x="1484310" y="1209259"/>
            <a:ext cx="10018713" cy="4025350"/>
          </a:xfrm>
        </p:spPr>
        <p:txBody>
          <a:bodyPr>
            <a:normAutofit/>
          </a:bodyPr>
          <a:lstStyle/>
          <a:p>
            <a:endParaRPr lang="en-US" dirty="0"/>
          </a:p>
          <a:p>
            <a:pPr marL="0" indent="0">
              <a:buNone/>
            </a:pPr>
            <a:endParaRPr lang="en-US" dirty="0"/>
          </a:p>
          <a:p>
            <a:r>
              <a:rPr lang="en-US" dirty="0"/>
              <a:t>Take a few minutes to reflect on your learning experience this morning.</a:t>
            </a:r>
          </a:p>
          <a:p>
            <a:r>
              <a:rPr lang="en-US" dirty="0"/>
              <a:t>Grab a neon index card.</a:t>
            </a:r>
          </a:p>
          <a:p>
            <a:r>
              <a:rPr lang="en-US" dirty="0"/>
              <a:t>Jot down three ideas that you want to share at school, reflect on further, or learn more about.</a:t>
            </a:r>
          </a:p>
          <a:p>
            <a:r>
              <a:rPr lang="en-US" dirty="0"/>
              <a:t>Put the neon index card in your Principles to Actions book as a reminder of the important work you do everyday!!</a:t>
            </a:r>
          </a:p>
        </p:txBody>
      </p:sp>
    </p:spTree>
    <p:extLst>
      <p:ext uri="{BB962C8B-B14F-4D97-AF65-F5344CB8AC3E}">
        <p14:creationId xmlns:p14="http://schemas.microsoft.com/office/powerpoint/2010/main" val="2426618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a:xfrm>
            <a:off x="1484310" y="1739347"/>
            <a:ext cx="10018713" cy="3124201"/>
          </a:xfrm>
        </p:spPr>
        <p:txBody>
          <a:bodyPr/>
          <a:lstStyle/>
          <a:p>
            <a:r>
              <a:rPr lang="en-US" altLang="en-US" dirty="0"/>
              <a:t>NCTM Toolkit for Principles to Actions </a:t>
            </a:r>
            <a:r>
              <a:rPr lang="en-US" altLang="en-US" dirty="0">
                <a:hlinkClick r:id="rId2"/>
              </a:rPr>
              <a:t>http://www.nctm.org/ptatoolkit/</a:t>
            </a:r>
            <a:r>
              <a:rPr lang="en-US" altLang="en-US" dirty="0"/>
              <a:t> </a:t>
            </a:r>
            <a:endParaRPr lang="en-US" altLang="en-US" dirty="0">
              <a:ea typeface="MS PGothic" pitchFamily="34" charset="-128"/>
            </a:endParaRPr>
          </a:p>
          <a:p>
            <a:endParaRPr lang="en-US" dirty="0"/>
          </a:p>
        </p:txBody>
      </p:sp>
    </p:spTree>
    <p:extLst>
      <p:ext uri="{BB962C8B-B14F-4D97-AF65-F5344CB8AC3E}">
        <p14:creationId xmlns:p14="http://schemas.microsoft.com/office/powerpoint/2010/main" val="182638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97226"/>
          </a:xfrm>
        </p:spPr>
        <p:txBody>
          <a:bodyPr/>
          <a:lstStyle/>
          <a:p>
            <a:r>
              <a:rPr lang="en-US" dirty="0"/>
              <a:t>Session Agenda</a:t>
            </a:r>
          </a:p>
        </p:txBody>
      </p:sp>
      <p:sp>
        <p:nvSpPr>
          <p:cNvPr id="3" name="Content Placeholder 2"/>
          <p:cNvSpPr>
            <a:spLocks noGrp="1"/>
          </p:cNvSpPr>
          <p:nvPr>
            <p:ph idx="1"/>
          </p:nvPr>
        </p:nvSpPr>
        <p:spPr>
          <a:xfrm>
            <a:off x="1723975" y="1895061"/>
            <a:ext cx="8744049" cy="4962939"/>
          </a:xfrm>
        </p:spPr>
        <p:txBody>
          <a:bodyPr>
            <a:normAutofit lnSpcReduction="10000"/>
          </a:bodyPr>
          <a:lstStyle/>
          <a:p>
            <a:r>
              <a:rPr lang="en-US" dirty="0"/>
              <a:t>Build a Network of Math Coaches, Math Specialists, and Math Teacher Leaders</a:t>
            </a:r>
          </a:p>
          <a:p>
            <a:r>
              <a:rPr lang="en-US" dirty="0"/>
              <a:t>Being a Successful Math Coach:  Ten Guiding Principles  The Math Coach Field Guide</a:t>
            </a:r>
          </a:p>
          <a:p>
            <a:r>
              <a:rPr lang="en-US" dirty="0"/>
              <a:t>Introduction to </a:t>
            </a:r>
            <a:r>
              <a:rPr lang="en-US" i="1" dirty="0"/>
              <a:t>Principles and Actions</a:t>
            </a:r>
            <a:r>
              <a:rPr lang="en-US" dirty="0"/>
              <a:t>:  a 2014 NCTM publication</a:t>
            </a:r>
          </a:p>
          <a:p>
            <a:r>
              <a:rPr lang="en-US" dirty="0"/>
              <a:t>Productive Struggle and Developing a Growth Mindset</a:t>
            </a:r>
          </a:p>
          <a:p>
            <a:r>
              <a:rPr lang="en-US" dirty="0"/>
              <a:t>Using the Fishbowl Strategy to promote discussion and active listening</a:t>
            </a:r>
          </a:p>
          <a:p>
            <a:r>
              <a:rPr lang="en-US" dirty="0"/>
              <a:t>Principles to Actions Professional Learning Toolkit</a:t>
            </a:r>
          </a:p>
          <a:p>
            <a:r>
              <a:rPr lang="en-US" dirty="0"/>
              <a:t>The Hexagon Task and the Case of Patricia </a:t>
            </a:r>
            <a:r>
              <a:rPr lang="en-US" dirty="0" err="1"/>
              <a:t>Rossman</a:t>
            </a:r>
            <a:r>
              <a:rPr lang="en-US" dirty="0"/>
              <a:t> </a:t>
            </a:r>
          </a:p>
          <a:p>
            <a:r>
              <a:rPr lang="en-US" dirty="0"/>
              <a:t>A word on mathematics from John Urschel</a:t>
            </a:r>
          </a:p>
          <a:p>
            <a:endParaRPr lang="en-US" dirty="0"/>
          </a:p>
          <a:p>
            <a:endParaRPr lang="en-US" dirty="0"/>
          </a:p>
        </p:txBody>
      </p:sp>
    </p:spTree>
    <p:extLst>
      <p:ext uri="{BB962C8B-B14F-4D97-AF65-F5344CB8AC3E}">
        <p14:creationId xmlns:p14="http://schemas.microsoft.com/office/powerpoint/2010/main" val="254778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01487"/>
            <a:ext cx="10018713" cy="1103243"/>
          </a:xfrm>
        </p:spPr>
        <p:txBody>
          <a:bodyPr/>
          <a:lstStyle/>
          <a:p>
            <a:r>
              <a:rPr lang="en-US" dirty="0"/>
              <a:t>Who are we?</a:t>
            </a:r>
          </a:p>
        </p:txBody>
      </p:sp>
      <p:sp>
        <p:nvSpPr>
          <p:cNvPr id="3" name="Content Placeholder 2"/>
          <p:cNvSpPr>
            <a:spLocks noGrp="1"/>
          </p:cNvSpPr>
          <p:nvPr>
            <p:ph idx="1"/>
          </p:nvPr>
        </p:nvSpPr>
        <p:spPr>
          <a:xfrm>
            <a:off x="1484310" y="1974575"/>
            <a:ext cx="10018713" cy="3816626"/>
          </a:xfrm>
        </p:spPr>
        <p:txBody>
          <a:bodyPr>
            <a:normAutofit/>
          </a:bodyPr>
          <a:lstStyle/>
          <a:p>
            <a:r>
              <a:rPr lang="en-US" dirty="0"/>
              <a:t>Choose an adjective that begins with the same sound as your first name that describes something you’re passionate about in the work you do as a math specialist or math teacher leader.  </a:t>
            </a:r>
          </a:p>
          <a:p>
            <a:r>
              <a:rPr lang="en-US" dirty="0"/>
              <a:t>Put your alliterative name, county, and position on the front of your tent card.</a:t>
            </a:r>
          </a:p>
          <a:p>
            <a:r>
              <a:rPr lang="en-US" dirty="0"/>
              <a:t>On the back, write one statement about a personal interest that includes numbers.</a:t>
            </a:r>
          </a:p>
          <a:p>
            <a:r>
              <a:rPr lang="en-US" dirty="0"/>
              <a:t>When everyone is done, we’ll share!!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9506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Math Coach Field Guide</a:t>
            </a:r>
          </a:p>
        </p:txBody>
      </p:sp>
      <p:sp>
        <p:nvSpPr>
          <p:cNvPr id="3" name="Content Placeholder 2"/>
          <p:cNvSpPr>
            <a:spLocks noGrp="1"/>
          </p:cNvSpPr>
          <p:nvPr>
            <p:ph idx="1"/>
          </p:nvPr>
        </p:nvSpPr>
        <p:spPr>
          <a:xfrm>
            <a:off x="1484310" y="2322442"/>
            <a:ext cx="10018713" cy="3124201"/>
          </a:xfrm>
        </p:spPr>
        <p:txBody>
          <a:bodyPr>
            <a:normAutofit lnSpcReduction="10000"/>
          </a:bodyPr>
          <a:lstStyle/>
          <a:p>
            <a:r>
              <a:rPr lang="en-US" dirty="0"/>
              <a:t>Read the introduction and the Guiding Principle highlighted in your copy of the Math Coach Field Guide, chapter 1.</a:t>
            </a:r>
          </a:p>
          <a:p>
            <a:r>
              <a:rPr lang="en-US" dirty="0"/>
              <a:t>Pair up with the person who has the same highlighted principle.</a:t>
            </a:r>
          </a:p>
          <a:p>
            <a:r>
              <a:rPr lang="en-US" dirty="0"/>
              <a:t>Together, create a poster summarizing the main ideas.  Discuss challenges related to your guiding principle.  </a:t>
            </a:r>
          </a:p>
          <a:p>
            <a:r>
              <a:rPr lang="en-US" dirty="0"/>
              <a:t>Each pair will share several key points.  </a:t>
            </a:r>
          </a:p>
          <a:p>
            <a:r>
              <a:rPr lang="en-US" dirty="0"/>
              <a:t>Posters will be displayed.</a:t>
            </a:r>
          </a:p>
        </p:txBody>
      </p:sp>
    </p:spTree>
    <p:extLst>
      <p:ext uri="{BB962C8B-B14F-4D97-AF65-F5344CB8AC3E}">
        <p14:creationId xmlns:p14="http://schemas.microsoft.com/office/powerpoint/2010/main" val="50605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i="1" dirty="0"/>
              <a:t>Principles to Actions</a:t>
            </a:r>
            <a:r>
              <a:rPr lang="en-US" i="1" dirty="0"/>
              <a:t/>
            </a:r>
            <a:br>
              <a:rPr lang="en-US" i="1" dirty="0"/>
            </a:br>
            <a:r>
              <a:rPr lang="en-US" i="1" dirty="0"/>
              <a:t>Ensuring Mathematical Success For All</a:t>
            </a:r>
            <a:endParaRPr lang="en-US" dirty="0"/>
          </a:p>
        </p:txBody>
      </p:sp>
      <p:sp>
        <p:nvSpPr>
          <p:cNvPr id="3" name="Content Placeholder 2"/>
          <p:cNvSpPr>
            <a:spLocks noGrp="1"/>
          </p:cNvSpPr>
          <p:nvPr>
            <p:ph sz="half" idx="1"/>
          </p:nvPr>
        </p:nvSpPr>
        <p:spPr>
          <a:xfrm>
            <a:off x="2005982" y="2823574"/>
            <a:ext cx="5136940" cy="3101982"/>
          </a:xfrm>
        </p:spPr>
        <p:txBody>
          <a:bodyPr>
            <a:normAutofit fontScale="25000" lnSpcReduction="20000"/>
          </a:bodyPr>
          <a:lstStyle/>
          <a:p>
            <a:pPr marL="0" lvl="1" indent="0">
              <a:buNone/>
            </a:pPr>
            <a:r>
              <a:rPr lang="en-US" sz="11200" i="1" dirty="0">
                <a:latin typeface="Cambria Math" panose="02040503050406030204" pitchFamily="18" charset="0"/>
                <a:ea typeface="Cambria Math" panose="02040503050406030204" pitchFamily="18" charset="0"/>
              </a:rPr>
              <a:t>Principles to Actions </a:t>
            </a:r>
            <a:r>
              <a:rPr lang="en-US" altLang="en-US" sz="11200" dirty="0">
                <a:latin typeface="Cambria Math" panose="02040503050406030204" pitchFamily="18" charset="0"/>
                <a:ea typeface="Cambria Math" panose="02040503050406030204" pitchFamily="18" charset="0"/>
                <a:cs typeface="Verdana" panose="020B0604030504040204" pitchFamily="34" charset="0"/>
              </a:rPr>
              <a:t>spells out the part that we all must play in supporting the success of today’s students to ensure a bright future for the world around us.</a:t>
            </a:r>
          </a:p>
          <a:p>
            <a:pPr marL="228600" lvl="1"/>
            <a:endParaRPr lang="en-US" altLang="en-US" sz="4200" dirty="0">
              <a:latin typeface="Cambria Math" panose="02040503050406030204" pitchFamily="18" charset="0"/>
              <a:ea typeface="Cambria Math" panose="02040503050406030204" pitchFamily="18" charset="0"/>
              <a:cs typeface="Verdana" panose="020B0604030504040204" pitchFamily="34" charset="0"/>
            </a:endParaRPr>
          </a:p>
          <a:p>
            <a:pPr marL="0" lvl="1" indent="0" algn="r">
              <a:lnSpc>
                <a:spcPct val="120000"/>
              </a:lnSpc>
              <a:spcBef>
                <a:spcPts val="0"/>
              </a:spcBef>
              <a:buNone/>
            </a:pPr>
            <a:r>
              <a:rPr lang="en-US" altLang="ja-JP" sz="5600" dirty="0">
                <a:latin typeface="Cambria Math" panose="02040503050406030204" pitchFamily="18" charset="0"/>
                <a:ea typeface="Cambria Math" panose="02040503050406030204" pitchFamily="18" charset="0"/>
                <a:cs typeface="Verdana" panose="020B0604030504040204" pitchFamily="34" charset="0"/>
              </a:rPr>
              <a:t>Linda M. </a:t>
            </a:r>
            <a:r>
              <a:rPr lang="en-US" altLang="ja-JP" sz="5600" dirty="0" err="1">
                <a:latin typeface="Cambria Math" panose="02040503050406030204" pitchFamily="18" charset="0"/>
                <a:ea typeface="Cambria Math" panose="02040503050406030204" pitchFamily="18" charset="0"/>
                <a:cs typeface="Verdana" panose="020B0604030504040204" pitchFamily="34" charset="0"/>
              </a:rPr>
              <a:t>Gojak</a:t>
            </a:r>
            <a:r>
              <a:rPr lang="en-US" altLang="ja-JP" sz="5600" dirty="0">
                <a:latin typeface="Cambria Math" panose="02040503050406030204" pitchFamily="18" charset="0"/>
                <a:ea typeface="Cambria Math" panose="02040503050406030204" pitchFamily="18" charset="0"/>
                <a:cs typeface="Verdana" panose="020B0604030504040204" pitchFamily="34" charset="0"/>
              </a:rPr>
              <a:t>, NCTM President 2012-2014</a:t>
            </a:r>
            <a:endParaRPr lang="en-US" altLang="ja-JP" sz="5600" dirty="0">
              <a:latin typeface="Cambria Math" panose="02040503050406030204" pitchFamily="18" charset="0"/>
              <a:ea typeface="Cambria Math" panose="02040503050406030204" pitchFamily="18" charset="0"/>
            </a:endParaRPr>
          </a:p>
          <a:p>
            <a:endParaRPr lang="en-US" dirty="0"/>
          </a:p>
        </p:txBody>
      </p:sp>
      <p:pic>
        <p:nvPicPr>
          <p:cNvPr id="5"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961630" y="2667000"/>
            <a:ext cx="2186940" cy="3124200"/>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513367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Screen Shot 2014-09-16 at 10.51.38 A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9718" y="597107"/>
            <a:ext cx="8807827" cy="5311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1"/>
          <p:cNvSpPr txBox="1">
            <a:spLocks noChangeArrowheads="1"/>
          </p:cNvSpPr>
          <p:nvPr/>
        </p:nvSpPr>
        <p:spPr bwMode="auto">
          <a:xfrm>
            <a:off x="6990868" y="6175099"/>
            <a:ext cx="3906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eaLnBrk="0" fontAlgn="base" hangingPunct="0">
              <a:spcBef>
                <a:spcPct val="0"/>
              </a:spcBef>
              <a:spcAft>
                <a:spcPct val="0"/>
              </a:spcAft>
              <a:defRPr>
                <a:solidFill>
                  <a:schemeClr val="tx1"/>
                </a:solidFill>
                <a:latin typeface="Rockwell" panose="02060603020205020403" pitchFamily="18" charset="0"/>
              </a:defRPr>
            </a:lvl6pPr>
            <a:lvl7pPr marL="2971800" indent="-228600" eaLnBrk="0" fontAlgn="base" hangingPunct="0">
              <a:spcBef>
                <a:spcPct val="0"/>
              </a:spcBef>
              <a:spcAft>
                <a:spcPct val="0"/>
              </a:spcAft>
              <a:defRPr>
                <a:solidFill>
                  <a:schemeClr val="tx1"/>
                </a:solidFill>
                <a:latin typeface="Rockwell" panose="02060603020205020403" pitchFamily="18" charset="0"/>
              </a:defRPr>
            </a:lvl7pPr>
            <a:lvl8pPr marL="3429000" indent="-228600" eaLnBrk="0" fontAlgn="base" hangingPunct="0">
              <a:spcBef>
                <a:spcPct val="0"/>
              </a:spcBef>
              <a:spcAft>
                <a:spcPct val="0"/>
              </a:spcAft>
              <a:defRPr>
                <a:solidFill>
                  <a:schemeClr val="tx1"/>
                </a:solidFill>
                <a:latin typeface="Rockwell" panose="02060603020205020403" pitchFamily="18" charset="0"/>
              </a:defRPr>
            </a:lvl8pPr>
            <a:lvl9pPr marL="3886200" indent="-228600" eaLnBrk="0" fontAlgn="base" hangingPunct="0">
              <a:spcBef>
                <a:spcPct val="0"/>
              </a:spcBef>
              <a:spcAft>
                <a:spcPct val="0"/>
              </a:spcAft>
              <a:defRPr>
                <a:solidFill>
                  <a:schemeClr val="tx1"/>
                </a:solidFill>
                <a:latin typeface="Rockwell" panose="02060603020205020403" pitchFamily="18" charset="0"/>
              </a:defRPr>
            </a:lvl9pPr>
          </a:lstStyle>
          <a:p>
            <a:pPr eaLnBrk="1" hangingPunct="1"/>
            <a:r>
              <a:rPr lang="en-US" altLang="en-US"/>
              <a:t>NCTM, Principles to Actions, p. 10</a:t>
            </a:r>
          </a:p>
        </p:txBody>
      </p:sp>
      <p:sp>
        <p:nvSpPr>
          <p:cNvPr id="12292" name="TextBox 5"/>
          <p:cNvSpPr txBox="1">
            <a:spLocks noChangeArrowheads="1"/>
          </p:cNvSpPr>
          <p:nvPr/>
        </p:nvSpPr>
        <p:spPr bwMode="auto">
          <a:xfrm>
            <a:off x="4738050" y="2037107"/>
            <a:ext cx="2951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Rockwell" panose="02060603020205020403" pitchFamily="18" charset="0"/>
              </a:defRPr>
            </a:lvl1pPr>
            <a:lvl2pPr marL="742950" indent="-285750">
              <a:defRPr>
                <a:solidFill>
                  <a:schemeClr val="tx1"/>
                </a:solidFill>
                <a:latin typeface="Rockwell" panose="02060603020205020403" pitchFamily="18" charset="0"/>
              </a:defRPr>
            </a:lvl2pPr>
            <a:lvl3pPr marL="1143000" indent="-228600">
              <a:defRPr>
                <a:solidFill>
                  <a:schemeClr val="tx1"/>
                </a:solidFill>
                <a:latin typeface="Rockwell" panose="02060603020205020403" pitchFamily="18" charset="0"/>
              </a:defRPr>
            </a:lvl3pPr>
            <a:lvl4pPr marL="1600200" indent="-228600">
              <a:defRPr>
                <a:solidFill>
                  <a:schemeClr val="tx1"/>
                </a:solidFill>
                <a:latin typeface="Rockwell" panose="02060603020205020403" pitchFamily="18" charset="0"/>
              </a:defRPr>
            </a:lvl4pPr>
            <a:lvl5pPr marL="2057400" indent="-228600">
              <a:defRPr>
                <a:solidFill>
                  <a:schemeClr val="tx1"/>
                </a:solidFill>
                <a:latin typeface="Rockwell" panose="02060603020205020403" pitchFamily="18" charset="0"/>
              </a:defRPr>
            </a:lvl5pPr>
            <a:lvl6pPr marL="2514600" indent="-228600" eaLnBrk="0" fontAlgn="base" hangingPunct="0">
              <a:spcBef>
                <a:spcPct val="0"/>
              </a:spcBef>
              <a:spcAft>
                <a:spcPct val="0"/>
              </a:spcAft>
              <a:defRPr>
                <a:solidFill>
                  <a:schemeClr val="tx1"/>
                </a:solidFill>
                <a:latin typeface="Rockwell" panose="02060603020205020403" pitchFamily="18" charset="0"/>
              </a:defRPr>
            </a:lvl6pPr>
            <a:lvl7pPr marL="2971800" indent="-228600" eaLnBrk="0" fontAlgn="base" hangingPunct="0">
              <a:spcBef>
                <a:spcPct val="0"/>
              </a:spcBef>
              <a:spcAft>
                <a:spcPct val="0"/>
              </a:spcAft>
              <a:defRPr>
                <a:solidFill>
                  <a:schemeClr val="tx1"/>
                </a:solidFill>
                <a:latin typeface="Rockwell" panose="02060603020205020403" pitchFamily="18" charset="0"/>
              </a:defRPr>
            </a:lvl7pPr>
            <a:lvl8pPr marL="3429000" indent="-228600" eaLnBrk="0" fontAlgn="base" hangingPunct="0">
              <a:spcBef>
                <a:spcPct val="0"/>
              </a:spcBef>
              <a:spcAft>
                <a:spcPct val="0"/>
              </a:spcAft>
              <a:defRPr>
                <a:solidFill>
                  <a:schemeClr val="tx1"/>
                </a:solidFill>
                <a:latin typeface="Rockwell" panose="02060603020205020403" pitchFamily="18" charset="0"/>
              </a:defRPr>
            </a:lvl8pPr>
            <a:lvl9pPr marL="3886200" indent="-228600" eaLnBrk="0" fontAlgn="base" hangingPunct="0">
              <a:spcBef>
                <a:spcPct val="0"/>
              </a:spcBef>
              <a:spcAft>
                <a:spcPct val="0"/>
              </a:spcAft>
              <a:defRPr>
                <a:solidFill>
                  <a:schemeClr val="tx1"/>
                </a:solidFill>
                <a:latin typeface="Rockwell" panose="02060603020205020403" pitchFamily="18" charset="0"/>
              </a:defRPr>
            </a:lvl9pPr>
          </a:lstStyle>
          <a:p>
            <a:pPr algn="ctr"/>
            <a:r>
              <a:rPr lang="en-US" altLang="en-US" sz="3200" b="1" dirty="0">
                <a:solidFill>
                  <a:srgbClr val="C00000"/>
                </a:solidFill>
              </a:rPr>
              <a:t>Effective</a:t>
            </a:r>
          </a:p>
        </p:txBody>
      </p:sp>
    </p:spTree>
    <p:extLst>
      <p:ext uri="{BB962C8B-B14F-4D97-AF65-F5344CB8AC3E}">
        <p14:creationId xmlns:p14="http://schemas.microsoft.com/office/powerpoint/2010/main" val="301337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Productive Struggle:</a:t>
            </a:r>
            <a:br>
              <a:rPr lang="en-US" dirty="0"/>
            </a:br>
            <a:r>
              <a:rPr lang="en-US" dirty="0"/>
              <a:t>Developing a Growth Mindset</a:t>
            </a:r>
          </a:p>
        </p:txBody>
      </p:sp>
      <p:pic>
        <p:nvPicPr>
          <p:cNvPr id="4" name="Picture 2">
            <a:hlinkClick r:id="rId3" action="ppaction://hlinkfile"/>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493562" y="3052418"/>
            <a:ext cx="3400425"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883965" y="2860787"/>
            <a:ext cx="5340625" cy="2400657"/>
          </a:xfrm>
          <a:prstGeom prst="rect">
            <a:avLst/>
          </a:prstGeom>
          <a:noFill/>
        </p:spPr>
        <p:txBody>
          <a:bodyPr wrap="square" rtlCol="0">
            <a:spAutoFit/>
          </a:bodyPr>
          <a:lstStyle/>
          <a:p>
            <a:pPr>
              <a:buClr>
                <a:schemeClr val="accent1">
                  <a:lumMod val="75000"/>
                </a:schemeClr>
              </a:buClr>
              <a:defRPr/>
            </a:pPr>
            <a:r>
              <a:rPr lang="en-US" sz="4800" dirty="0"/>
              <a:t>Developing a </a:t>
            </a:r>
          </a:p>
          <a:p>
            <a:pPr>
              <a:buClr>
                <a:schemeClr val="accent1">
                  <a:lumMod val="75000"/>
                </a:schemeClr>
              </a:buClr>
              <a:defRPr/>
            </a:pPr>
            <a:r>
              <a:rPr lang="en-US" sz="4800" dirty="0"/>
              <a:t>  growth mindset</a:t>
            </a:r>
          </a:p>
          <a:p>
            <a:pPr marL="182880" indent="-182880">
              <a:buClr>
                <a:schemeClr val="accent1">
                  <a:lumMod val="75000"/>
                </a:schemeClr>
              </a:buClr>
              <a:defRPr/>
            </a:pPr>
            <a:endParaRPr lang="en-US" dirty="0"/>
          </a:p>
          <a:p>
            <a:pPr marL="182880" indent="-182880">
              <a:buClr>
                <a:schemeClr val="accent1">
                  <a:lumMod val="75000"/>
                </a:schemeClr>
              </a:buClr>
              <a:defRPr/>
            </a:pPr>
            <a:endParaRPr lang="en-US" dirty="0"/>
          </a:p>
          <a:p>
            <a:pPr>
              <a:buClr>
                <a:schemeClr val="accent1">
                  <a:lumMod val="75000"/>
                </a:schemeClr>
              </a:buClr>
              <a:defRPr/>
            </a:pPr>
            <a:r>
              <a:rPr lang="en-US" dirty="0">
                <a:hlinkClick r:id="rId5"/>
              </a:rPr>
              <a:t>https://www.youtube.com/watch?v=lp5FvxnC0Ew</a:t>
            </a:r>
            <a:endParaRPr lang="en-US" dirty="0"/>
          </a:p>
        </p:txBody>
      </p:sp>
    </p:spTree>
    <p:extLst>
      <p:ext uri="{BB962C8B-B14F-4D97-AF65-F5344CB8AC3E}">
        <p14:creationId xmlns:p14="http://schemas.microsoft.com/office/powerpoint/2010/main" val="851633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Fishbowl Strategy</a:t>
            </a:r>
          </a:p>
        </p:txBody>
      </p:sp>
      <p:sp>
        <p:nvSpPr>
          <p:cNvPr id="3" name="Content Placeholder 2"/>
          <p:cNvSpPr>
            <a:spLocks noGrp="1"/>
          </p:cNvSpPr>
          <p:nvPr>
            <p:ph idx="1"/>
          </p:nvPr>
        </p:nvSpPr>
        <p:spPr>
          <a:xfrm>
            <a:off x="1484310" y="2173357"/>
            <a:ext cx="10018713" cy="3617843"/>
          </a:xfrm>
        </p:spPr>
        <p:txBody>
          <a:bodyPr>
            <a:normAutofit/>
          </a:bodyPr>
          <a:lstStyle/>
          <a:p>
            <a:r>
              <a:rPr lang="en-US" sz="2800" dirty="0"/>
              <a:t>The Fishbowl is a strategy used to promote a rich discussion of any given topic.  </a:t>
            </a:r>
          </a:p>
          <a:p>
            <a:r>
              <a:rPr lang="en-US" sz="2800" dirty="0">
                <a:hlinkClick r:id="rId3"/>
              </a:rPr>
              <a:t>https://www.youtube.com/watch?v=mKIgOvFmXVo</a:t>
            </a:r>
            <a:endParaRPr lang="en-US" sz="2800" dirty="0"/>
          </a:p>
          <a:p>
            <a:r>
              <a:rPr lang="en-US" sz="2800" dirty="0"/>
              <a:t>Today, we will use the Fishbowl strategy to discuss a problem related to helping teachers see the power of productive struggle.</a:t>
            </a:r>
          </a:p>
          <a:p>
            <a:pPr marL="0" indent="0">
              <a:buNone/>
            </a:pPr>
            <a:endParaRPr lang="en-US" sz="2800" dirty="0"/>
          </a:p>
          <a:p>
            <a:pPr marL="0" indent="0">
              <a:buNone/>
            </a:pPr>
            <a:endParaRPr lang="en-US" sz="2400" dirty="0"/>
          </a:p>
        </p:txBody>
      </p:sp>
    </p:spTree>
    <p:extLst>
      <p:ext uri="{BB962C8B-B14F-4D97-AF65-F5344CB8AC3E}">
        <p14:creationId xmlns:p14="http://schemas.microsoft.com/office/powerpoint/2010/main" val="173757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for the Fishbowl</a:t>
            </a:r>
          </a:p>
        </p:txBody>
      </p:sp>
      <p:sp>
        <p:nvSpPr>
          <p:cNvPr id="3" name="Content Placeholder 2"/>
          <p:cNvSpPr>
            <a:spLocks noGrp="1"/>
          </p:cNvSpPr>
          <p:nvPr>
            <p:ph idx="1"/>
          </p:nvPr>
        </p:nvSpPr>
        <p:spPr/>
        <p:txBody>
          <a:bodyPr/>
          <a:lstStyle/>
          <a:p>
            <a:r>
              <a:rPr lang="en-US" dirty="0"/>
              <a:t>Read pages 48-52 in </a:t>
            </a:r>
            <a:r>
              <a:rPr lang="en-US" i="1" dirty="0"/>
              <a:t>Principles to Actions </a:t>
            </a:r>
            <a:r>
              <a:rPr lang="en-US" dirty="0"/>
              <a:t>“Support Productive Struggle in Learning Mathematics”</a:t>
            </a:r>
          </a:p>
          <a:p>
            <a:r>
              <a:rPr lang="en-US" dirty="0"/>
              <a:t>Also, read the scenario from Mrs. L’s 5</a:t>
            </a:r>
            <a:r>
              <a:rPr lang="en-US" baseline="30000" dirty="0"/>
              <a:t>th</a:t>
            </a:r>
            <a:r>
              <a:rPr lang="en-US" dirty="0"/>
              <a:t> grade classroom</a:t>
            </a:r>
          </a:p>
          <a:p>
            <a:r>
              <a:rPr lang="en-US" dirty="0"/>
              <a:t>As you read, think about and jot down notes describing ways that you might help Mrs. L see the power of productive struggle.  What questions do you have?  </a:t>
            </a:r>
          </a:p>
          <a:p>
            <a:endParaRPr lang="en-US" dirty="0"/>
          </a:p>
        </p:txBody>
      </p:sp>
    </p:spTree>
    <p:extLst>
      <p:ext uri="{BB962C8B-B14F-4D97-AF65-F5344CB8AC3E}">
        <p14:creationId xmlns:p14="http://schemas.microsoft.com/office/powerpoint/2010/main" val="2518310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603</TotalTime>
  <Words>1431</Words>
  <Application>Microsoft Office PowerPoint</Application>
  <PresentationFormat>Widescreen</PresentationFormat>
  <Paragraphs>146</Paragraphs>
  <Slides>17</Slides>
  <Notes>15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MS PGothic</vt:lpstr>
      <vt:lpstr>Andalus</vt:lpstr>
      <vt:lpstr>Arial</vt:lpstr>
      <vt:lpstr>Calibri</vt:lpstr>
      <vt:lpstr>Cambria Math</vt:lpstr>
      <vt:lpstr>Corbel</vt:lpstr>
      <vt:lpstr>Rockwell</vt:lpstr>
      <vt:lpstr>Verdana</vt:lpstr>
      <vt:lpstr>Wingdings</vt:lpstr>
      <vt:lpstr>Parallax</vt:lpstr>
      <vt:lpstr>Leadership and Coaching  for  Novice Math Specialists</vt:lpstr>
      <vt:lpstr>Session Agenda</vt:lpstr>
      <vt:lpstr>Who are we?</vt:lpstr>
      <vt:lpstr>The Math Coach Field Guide</vt:lpstr>
      <vt:lpstr>Principles to Actions Ensuring Mathematical Success For All</vt:lpstr>
      <vt:lpstr>PowerPoint Presentation</vt:lpstr>
      <vt:lpstr>Productive Struggle: Developing a Growth Mindset</vt:lpstr>
      <vt:lpstr>The Fishbowl Strategy</vt:lpstr>
      <vt:lpstr>Preparing for the Fishbowl</vt:lpstr>
      <vt:lpstr>Implementing the Fishbowl</vt:lpstr>
      <vt:lpstr>Principles to Actions: Professional Learning Toolkit</vt:lpstr>
      <vt:lpstr>The Case of Patricia Rossman and the Hexagon Task</vt:lpstr>
      <vt:lpstr>PowerPoint Presentation</vt:lpstr>
      <vt:lpstr>Hexagon Task video</vt:lpstr>
      <vt:lpstr>A Dual Love:   Football + Mathematics</vt:lpstr>
      <vt:lpstr>Before we part…</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and Coaching  for  Novice Math Specialists</dc:title>
  <dc:creator>Candy Standley</dc:creator>
  <cp:lastModifiedBy>Jamey L. Lovin</cp:lastModifiedBy>
  <cp:revision>36</cp:revision>
  <dcterms:created xsi:type="dcterms:W3CDTF">2016-03-14T12:38:04Z</dcterms:created>
  <dcterms:modified xsi:type="dcterms:W3CDTF">2016-04-11T23:49:46Z</dcterms:modified>
</cp:coreProperties>
</file>